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3"/>
  </p:notesMasterIdLst>
  <p:handoutMasterIdLst>
    <p:handoutMasterId r:id="rId34"/>
  </p:handoutMasterIdLst>
  <p:sldIdLst>
    <p:sldId id="291" r:id="rId2"/>
    <p:sldId id="257" r:id="rId3"/>
    <p:sldId id="258" r:id="rId4"/>
    <p:sldId id="259" r:id="rId5"/>
    <p:sldId id="261" r:id="rId6"/>
    <p:sldId id="263" r:id="rId7"/>
    <p:sldId id="264" r:id="rId8"/>
    <p:sldId id="265" r:id="rId9"/>
    <p:sldId id="266" r:id="rId10"/>
    <p:sldId id="267" r:id="rId11"/>
    <p:sldId id="268" r:id="rId12"/>
    <p:sldId id="269" r:id="rId13"/>
    <p:sldId id="286" r:id="rId14"/>
    <p:sldId id="270" r:id="rId15"/>
    <p:sldId id="271" r:id="rId16"/>
    <p:sldId id="272" r:id="rId17"/>
    <p:sldId id="273" r:id="rId18"/>
    <p:sldId id="274" r:id="rId19"/>
    <p:sldId id="275" r:id="rId20"/>
    <p:sldId id="285" r:id="rId21"/>
    <p:sldId id="287" r:id="rId22"/>
    <p:sldId id="288" r:id="rId23"/>
    <p:sldId id="276" r:id="rId24"/>
    <p:sldId id="277" r:id="rId25"/>
    <p:sldId id="278" r:id="rId26"/>
    <p:sldId id="279" r:id="rId27"/>
    <p:sldId id="280" r:id="rId28"/>
    <p:sldId id="281" r:id="rId29"/>
    <p:sldId id="282" r:id="rId30"/>
    <p:sldId id="283" r:id="rId31"/>
    <p:sldId id="284" r:id="rId32"/>
  </p:sldIdLst>
  <p:sldSz cx="9144000" cy="6858000" type="screen4x3"/>
  <p:notesSz cx="7099300" cy="1022985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6633"/>
    <a:srgbClr val="004966"/>
    <a:srgbClr val="FF3300"/>
    <a:srgbClr val="C0D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57" autoAdjust="0"/>
  </p:normalViewPr>
  <p:slideViewPr>
    <p:cSldViewPr>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12"/>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30724" name="Rectangle 4"/>
          <p:cNvSpPr>
            <a:spLocks noGrp="1" noChangeArrowheads="1"/>
          </p:cNvSpPr>
          <p:nvPr>
            <p:ph type="ftr" sz="quarter" idx="2"/>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5" name="Rectangle 5"/>
          <p:cNvSpPr>
            <a:spLocks noGrp="1" noChangeArrowheads="1"/>
          </p:cNvSpPr>
          <p:nvPr>
            <p:ph type="sldNum" sz="quarter" idx="3"/>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4ED58C62-0829-444C-A4E5-8E2468FE12AF}" type="slidenum">
              <a:rPr lang="en-US"/>
              <a:pPr/>
              <a:t>‹#›</a:t>
            </a:fld>
            <a:endParaRPr lang="en-US"/>
          </a:p>
        </p:txBody>
      </p:sp>
    </p:spTree>
    <p:extLst>
      <p:ext uri="{BB962C8B-B14F-4D97-AF65-F5344CB8AC3E}">
        <p14:creationId xmlns:p14="http://schemas.microsoft.com/office/powerpoint/2010/main" val="74949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6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990600" y="766763"/>
            <a:ext cx="5118100" cy="3836987"/>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9613" y="4859338"/>
            <a:ext cx="5680075" cy="4603750"/>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703" name="Rectangle 7"/>
          <p:cNvSpPr>
            <a:spLocks noGrp="1" noChangeArrowheads="1"/>
          </p:cNvSpPr>
          <p:nvPr>
            <p:ph type="sldNum" sz="quarter" idx="5"/>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F0C7F4F9-3860-4A5B-9E4B-CDD74EF6AE2B}" type="slidenum">
              <a:rPr lang="en-US"/>
              <a:pPr/>
              <a:t>‹#›</a:t>
            </a:fld>
            <a:endParaRPr lang="en-US"/>
          </a:p>
        </p:txBody>
      </p:sp>
    </p:spTree>
    <p:extLst>
      <p:ext uri="{BB962C8B-B14F-4D97-AF65-F5344CB8AC3E}">
        <p14:creationId xmlns:p14="http://schemas.microsoft.com/office/powerpoint/2010/main" val="39379656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a:t>
            </a:r>
            <a:endParaRPr lang="en-GB" dirty="0"/>
          </a:p>
        </p:txBody>
      </p:sp>
      <p:sp>
        <p:nvSpPr>
          <p:cNvPr id="3" name="Subtitle 2"/>
          <p:cNvSpPr>
            <a:spLocks noGrp="1"/>
          </p:cNvSpPr>
          <p:nvPr>
            <p:ph type="subTitle" idx="1"/>
          </p:nvPr>
        </p:nvSpPr>
        <p:spPr/>
        <p:txBody>
          <a:bodyPr/>
          <a:lstStyle/>
          <a:p>
            <a:r>
              <a:rPr lang="da-DK" dirty="0" smtClean="0"/>
              <a:t>Cross </a:t>
            </a:r>
            <a:r>
              <a:rPr lang="da-DK" dirty="0" err="1" smtClean="0"/>
              <a:t>Section</a:t>
            </a:r>
            <a:r>
              <a:rPr lang="da-DK" dirty="0" smtClean="0"/>
              <a:t> Editor</a:t>
            </a:r>
            <a:endParaRPr lang="en-GB" dirty="0"/>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4094370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2"/>
          <a:srcRect l="9229" t="54141" r="77519" b="31500"/>
          <a:stretch>
            <a:fillRect/>
          </a:stretch>
        </p:blipFill>
        <p:spPr bwMode="auto">
          <a:xfrm>
            <a:off x="850900" y="1988840"/>
            <a:ext cx="2060575" cy="1673225"/>
          </a:xfrm>
          <a:prstGeom prst="rect">
            <a:avLst/>
          </a:prstGeom>
          <a:noFill/>
          <a:ln w="9525">
            <a:noFill/>
            <a:miter lim="800000"/>
            <a:headEnd/>
            <a:tailEnd/>
          </a:ln>
          <a:effectLst/>
        </p:spPr>
      </p:pic>
      <p:sp>
        <p:nvSpPr>
          <p:cNvPr id="72709" name="Freeform 5"/>
          <p:cNvSpPr>
            <a:spLocks/>
          </p:cNvSpPr>
          <p:nvPr/>
        </p:nvSpPr>
        <p:spPr bwMode="auto">
          <a:xfrm>
            <a:off x="2787650" y="2344440"/>
            <a:ext cx="4243388" cy="442912"/>
          </a:xfrm>
          <a:custGeom>
            <a:avLst/>
            <a:gdLst/>
            <a:ahLst/>
            <a:cxnLst>
              <a:cxn ang="0">
                <a:pos x="0" y="0"/>
              </a:cxn>
              <a:cxn ang="0">
                <a:pos x="486" y="0"/>
              </a:cxn>
              <a:cxn ang="0">
                <a:pos x="486" y="1215"/>
              </a:cxn>
            </a:cxnLst>
            <a:rect l="0" t="0" r="r" b="b"/>
            <a:pathLst>
              <a:path w="486" h="1215">
                <a:moveTo>
                  <a:pt x="0" y="0"/>
                </a:moveTo>
                <a:lnTo>
                  <a:pt x="486" y="0"/>
                </a:lnTo>
                <a:lnTo>
                  <a:pt x="486" y="1215"/>
                </a:lnTo>
              </a:path>
            </a:pathLst>
          </a:custGeom>
          <a:noFill/>
          <a:ln w="28575">
            <a:solidFill>
              <a:schemeClr val="accent2"/>
            </a:solidFill>
            <a:round/>
            <a:headEnd type="none" w="med" len="med"/>
            <a:tailEnd type="triangle" w="med" len="med"/>
          </a:ln>
          <a:effectLst/>
        </p:spPr>
        <p:txBody>
          <a:bodyPr/>
          <a:lstStyle/>
          <a:p>
            <a:endParaRPr lang="da-DK"/>
          </a:p>
        </p:txBody>
      </p:sp>
      <p:sp>
        <p:nvSpPr>
          <p:cNvPr id="72710" name="Text Box 6"/>
          <p:cNvSpPr txBox="1">
            <a:spLocks noChangeArrowheads="1"/>
          </p:cNvSpPr>
          <p:nvPr/>
        </p:nvSpPr>
        <p:spPr bwMode="auto">
          <a:xfrm>
            <a:off x="745059" y="4941168"/>
            <a:ext cx="2890837" cy="641350"/>
          </a:xfrm>
          <a:prstGeom prst="rect">
            <a:avLst/>
          </a:prstGeom>
          <a:noFill/>
          <a:ln w="9525">
            <a:noFill/>
            <a:miter lim="800000"/>
            <a:headEnd/>
            <a:tailEnd/>
          </a:ln>
          <a:effectLst/>
        </p:spPr>
        <p:txBody>
          <a:bodyPr>
            <a:spAutoFit/>
          </a:bodyPr>
          <a:lstStyle/>
          <a:p>
            <a:r>
              <a:rPr lang="en-GB" sz="1800" dirty="0" smtClean="0">
                <a:solidFill>
                  <a:srgbClr val="FFFFFF"/>
                </a:solidFill>
                <a:latin typeface="Arial"/>
              </a:rPr>
              <a:t>Interpolate Single or Multiple Cross-Sections</a:t>
            </a:r>
            <a:endParaRPr lang="en-GB" sz="1800" dirty="0">
              <a:solidFill>
                <a:srgbClr val="FFFFFF"/>
              </a:solidFill>
              <a:latin typeface="Arial"/>
            </a:endParaRPr>
          </a:p>
        </p:txBody>
      </p:sp>
      <p:pic>
        <p:nvPicPr>
          <p:cNvPr id="72711" name="Picture 7"/>
          <p:cNvPicPr>
            <a:picLocks noChangeAspect="1" noChangeArrowheads="1"/>
          </p:cNvPicPr>
          <p:nvPr/>
        </p:nvPicPr>
        <p:blipFill>
          <a:blip r:embed="rId3"/>
          <a:srcRect/>
          <a:stretch>
            <a:fillRect/>
          </a:stretch>
        </p:blipFill>
        <p:spPr bwMode="auto">
          <a:xfrm>
            <a:off x="5091113" y="2787352"/>
            <a:ext cx="3819525" cy="3751263"/>
          </a:xfrm>
          <a:prstGeom prst="rect">
            <a:avLst/>
          </a:prstGeom>
          <a:noFill/>
          <a:ln w="9525">
            <a:noFill/>
            <a:miter lim="800000"/>
            <a:headEnd/>
            <a:tailEnd/>
          </a:ln>
          <a:effectLst/>
        </p:spPr>
      </p:pic>
      <p:sp>
        <p:nvSpPr>
          <p:cNvPr id="72712" name="Rectangle 8"/>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Tree Panel (Right Click Insert Interpolated)</a:t>
            </a:r>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2"/>
          <a:srcRect l="5168" t="3937" r="80473" b="75305"/>
          <a:stretch>
            <a:fillRect/>
          </a:stretch>
        </p:blipFill>
        <p:spPr bwMode="auto">
          <a:xfrm>
            <a:off x="1901031" y="2997200"/>
            <a:ext cx="2105025" cy="2281238"/>
          </a:xfrm>
          <a:prstGeom prst="rect">
            <a:avLst/>
          </a:prstGeom>
          <a:noFill/>
          <a:ln w="9525">
            <a:noFill/>
            <a:miter lim="800000"/>
            <a:headEnd/>
            <a:tailEnd/>
          </a:ln>
          <a:effectLst/>
        </p:spPr>
      </p:pic>
      <p:pic>
        <p:nvPicPr>
          <p:cNvPr id="73734" name="Picture 6"/>
          <p:cNvPicPr>
            <a:picLocks noChangeAspect="1" noChangeArrowheads="1"/>
          </p:cNvPicPr>
          <p:nvPr/>
        </p:nvPicPr>
        <p:blipFill>
          <a:blip r:embed="rId3"/>
          <a:srcRect l="19214" t="42821" r="57642" b="14766"/>
          <a:stretch>
            <a:fillRect/>
          </a:stretch>
        </p:blipFill>
        <p:spPr bwMode="auto">
          <a:xfrm>
            <a:off x="4982368" y="2022475"/>
            <a:ext cx="3173413" cy="4359275"/>
          </a:xfrm>
          <a:prstGeom prst="rect">
            <a:avLst/>
          </a:prstGeom>
          <a:noFill/>
          <a:ln w="9525">
            <a:noFill/>
            <a:miter lim="800000"/>
            <a:headEnd/>
            <a:tailEnd/>
          </a:ln>
          <a:effectLst/>
        </p:spPr>
      </p:pic>
      <p:sp>
        <p:nvSpPr>
          <p:cNvPr id="73735" name="Rectangle 7"/>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Edit Options (Applies to Tabulated Data Panel</a:t>
            </a:r>
            <a:r>
              <a:rPr lang="en-US" dirty="0" smtClean="0">
                <a:solidFill>
                  <a:srgbClr val="FFFFFF"/>
                </a:solidFill>
              </a:rPr>
              <a:t>)</a:t>
            </a:r>
          </a:p>
          <a:p>
            <a:pPr marL="0" indent="0">
              <a:buNone/>
            </a:pPr>
            <a:endParaRPr lang="en-US" dirty="0">
              <a:solidFill>
                <a:srgbClr val="FFFFFF"/>
              </a:solidFill>
            </a:endParaRPr>
          </a:p>
          <a:p>
            <a:pPr marL="0" indent="0">
              <a:buNone/>
            </a:pPr>
            <a:r>
              <a:rPr lang="en-GB" b="1" dirty="0">
                <a:solidFill>
                  <a:srgbClr val="FFFFFF"/>
                </a:solidFill>
              </a:rPr>
              <a:t>How?</a:t>
            </a:r>
            <a:r>
              <a:rPr lang="en-GB" b="1" dirty="0">
                <a:solidFill>
                  <a:srgbClr val="FFFFFF"/>
                </a:solidFill>
                <a:effectLst>
                  <a:outerShdw blurRad="38100" dist="38100" dir="2700000" algn="tl">
                    <a:srgbClr val="C0C0C0"/>
                  </a:outerShdw>
                </a:effectLst>
              </a:rPr>
              <a:t> </a:t>
            </a:r>
            <a:r>
              <a:rPr lang="en-GB" dirty="0">
                <a:solidFill>
                  <a:srgbClr val="FFFFFF"/>
                </a:solidFill>
              </a:rPr>
              <a:t>MIKE Zero -&gt; Edit</a:t>
            </a:r>
            <a:endParaRPr lang="en-GB" b="1"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pic>
        <p:nvPicPr>
          <p:cNvPr id="8" name="Picture 4"/>
          <p:cNvPicPr>
            <a:picLocks noChangeAspect="1" noChangeArrowheads="1"/>
          </p:cNvPicPr>
          <p:nvPr/>
        </p:nvPicPr>
        <p:blipFill>
          <a:blip r:embed="rId2"/>
          <a:srcRect l="5168" t="3937" r="80473" b="75305"/>
          <a:stretch>
            <a:fillRect/>
          </a:stretch>
        </p:blipFill>
        <p:spPr bwMode="auto">
          <a:xfrm>
            <a:off x="1917650" y="2997199"/>
            <a:ext cx="2105025" cy="2281238"/>
          </a:xfrm>
          <a:prstGeom prst="rect">
            <a:avLst/>
          </a:prstGeom>
          <a:noFill/>
          <a:ln w="9525">
            <a:noFill/>
            <a:miter lim="800000"/>
            <a:headEnd/>
            <a:tailEnd/>
          </a:ln>
          <a:effectLst/>
        </p:spPr>
      </p:pic>
      <p:pic>
        <p:nvPicPr>
          <p:cNvPr id="9" name="Picture 6"/>
          <p:cNvPicPr>
            <a:picLocks noChangeAspect="1" noChangeArrowheads="1"/>
          </p:cNvPicPr>
          <p:nvPr/>
        </p:nvPicPr>
        <p:blipFill>
          <a:blip r:embed="rId3"/>
          <a:srcRect l="19214" t="42821" r="57642" b="14766"/>
          <a:stretch>
            <a:fillRect/>
          </a:stretch>
        </p:blipFill>
        <p:spPr bwMode="auto">
          <a:xfrm>
            <a:off x="4998987" y="2022474"/>
            <a:ext cx="3173413" cy="4359275"/>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2"/>
          <a:srcRect/>
          <a:stretch>
            <a:fillRect/>
          </a:stretch>
        </p:blipFill>
        <p:spPr bwMode="auto">
          <a:xfrm>
            <a:off x="3878263" y="3514725"/>
            <a:ext cx="4510087" cy="2722563"/>
          </a:xfrm>
          <a:prstGeom prst="rect">
            <a:avLst/>
          </a:prstGeom>
          <a:noFill/>
          <a:ln w="9525">
            <a:noFill/>
            <a:miter lim="800000"/>
            <a:headEnd/>
            <a:tailEnd/>
          </a:ln>
          <a:effectLst/>
        </p:spPr>
      </p:pic>
      <p:pic>
        <p:nvPicPr>
          <p:cNvPr id="74757" name="Picture 5"/>
          <p:cNvPicPr>
            <a:picLocks noChangeAspect="1" noChangeArrowheads="1"/>
          </p:cNvPicPr>
          <p:nvPr/>
        </p:nvPicPr>
        <p:blipFill>
          <a:blip r:embed="rId3"/>
          <a:srcRect l="37320" t="42821" r="58382" b="24609"/>
          <a:stretch>
            <a:fillRect/>
          </a:stretch>
        </p:blipFill>
        <p:spPr bwMode="auto">
          <a:xfrm>
            <a:off x="2722563" y="1785938"/>
            <a:ext cx="730250" cy="4164012"/>
          </a:xfrm>
          <a:prstGeom prst="rect">
            <a:avLst/>
          </a:prstGeom>
          <a:noFill/>
          <a:ln w="9525">
            <a:noFill/>
            <a:miter lim="800000"/>
            <a:headEnd/>
            <a:tailEnd/>
          </a:ln>
          <a:effectLst/>
        </p:spPr>
      </p:pic>
      <p:sp>
        <p:nvSpPr>
          <p:cNvPr id="74758" name="Text Box 6"/>
          <p:cNvSpPr txBox="1">
            <a:spLocks noChangeArrowheads="1"/>
          </p:cNvSpPr>
          <p:nvPr/>
        </p:nvSpPr>
        <p:spPr bwMode="auto">
          <a:xfrm>
            <a:off x="168995" y="4803874"/>
            <a:ext cx="2890837" cy="641350"/>
          </a:xfrm>
          <a:prstGeom prst="rect">
            <a:avLst/>
          </a:prstGeom>
          <a:noFill/>
          <a:ln w="9525">
            <a:noFill/>
            <a:miter lim="800000"/>
            <a:headEnd/>
            <a:tailEnd/>
          </a:ln>
          <a:effectLst/>
        </p:spPr>
        <p:txBody>
          <a:bodyPr>
            <a:spAutoFit/>
          </a:bodyPr>
          <a:lstStyle/>
          <a:p>
            <a:r>
              <a:rPr lang="en-GB" sz="1800" dirty="0" smtClean="0">
                <a:solidFill>
                  <a:srgbClr val="FFFFFF"/>
                </a:solidFill>
                <a:latin typeface="Arial"/>
              </a:rPr>
              <a:t>Five Commonly</a:t>
            </a:r>
            <a:br>
              <a:rPr lang="en-GB" sz="1800" dirty="0" smtClean="0">
                <a:solidFill>
                  <a:srgbClr val="FFFFFF"/>
                </a:solidFill>
                <a:latin typeface="Arial"/>
              </a:rPr>
            </a:br>
            <a:r>
              <a:rPr lang="en-GB" sz="1800" dirty="0" smtClean="0">
                <a:solidFill>
                  <a:srgbClr val="FFFFFF"/>
                </a:solidFill>
                <a:latin typeface="Arial"/>
              </a:rPr>
              <a:t>Used Bank Markers</a:t>
            </a:r>
            <a:endParaRPr lang="en-GB" sz="1800" dirty="0">
              <a:solidFill>
                <a:srgbClr val="FFFFFF"/>
              </a:solidFill>
              <a:latin typeface="Arial"/>
            </a:endParaRPr>
          </a:p>
        </p:txBody>
      </p:sp>
      <p:sp>
        <p:nvSpPr>
          <p:cNvPr id="74759" name="Freeform 7"/>
          <p:cNvSpPr>
            <a:spLocks/>
          </p:cNvSpPr>
          <p:nvPr/>
        </p:nvSpPr>
        <p:spPr bwMode="auto">
          <a:xfrm>
            <a:off x="3543300" y="2443163"/>
            <a:ext cx="528638" cy="1057275"/>
          </a:xfrm>
          <a:custGeom>
            <a:avLst/>
            <a:gdLst/>
            <a:ahLst/>
            <a:cxnLst>
              <a:cxn ang="0">
                <a:pos x="0" y="0"/>
              </a:cxn>
              <a:cxn ang="0">
                <a:pos x="450" y="0"/>
              </a:cxn>
              <a:cxn ang="0">
                <a:pos x="450" y="666"/>
              </a:cxn>
            </a:cxnLst>
            <a:rect l="0" t="0" r="r" b="b"/>
            <a:pathLst>
              <a:path w="450" h="666">
                <a:moveTo>
                  <a:pt x="0" y="0"/>
                </a:moveTo>
                <a:lnTo>
                  <a:pt x="450" y="0"/>
                </a:lnTo>
                <a:lnTo>
                  <a:pt x="450" y="666"/>
                </a:lnTo>
              </a:path>
            </a:pathLst>
          </a:custGeom>
          <a:noFill/>
          <a:ln w="28575">
            <a:solidFill>
              <a:schemeClr val="accent2"/>
            </a:solidFill>
            <a:round/>
            <a:headEnd type="none" w="med" len="med"/>
            <a:tailEnd type="triangle" w="med" len="med"/>
          </a:ln>
          <a:effectLst/>
        </p:spPr>
        <p:txBody>
          <a:bodyPr/>
          <a:lstStyle/>
          <a:p>
            <a:endParaRPr lang="da-DK"/>
          </a:p>
        </p:txBody>
      </p:sp>
      <p:sp>
        <p:nvSpPr>
          <p:cNvPr id="74760" name="Rectangle 8"/>
          <p:cNvSpPr>
            <a:spLocks noChangeArrowheads="1"/>
          </p:cNvSpPr>
          <p:nvPr/>
        </p:nvSpPr>
        <p:spPr bwMode="auto">
          <a:xfrm>
            <a:off x="5806633" y="2132856"/>
            <a:ext cx="2941831" cy="1323439"/>
          </a:xfrm>
          <a:prstGeom prst="rect">
            <a:avLst/>
          </a:prstGeom>
          <a:noFill/>
          <a:ln w="9525">
            <a:noFill/>
            <a:miter lim="800000"/>
            <a:headEnd/>
            <a:tailEnd/>
          </a:ln>
          <a:effectLst/>
        </p:spPr>
        <p:txBody>
          <a:bodyPr wrap="none">
            <a:spAutoFit/>
          </a:bodyPr>
          <a:lstStyle/>
          <a:p>
            <a:r>
              <a:rPr lang="en-GB" sz="1600" dirty="0">
                <a:solidFill>
                  <a:srgbClr val="FFFFFF"/>
                </a:solidFill>
                <a:latin typeface="Arial" charset="0"/>
              </a:rPr>
              <a:t>Bank Markers Affect the</a:t>
            </a:r>
          </a:p>
          <a:p>
            <a:r>
              <a:rPr lang="en-GB" sz="1600" dirty="0">
                <a:solidFill>
                  <a:srgbClr val="FFFFFF"/>
                </a:solidFill>
                <a:latin typeface="Arial" charset="0"/>
              </a:rPr>
              <a:t>Calculation of Processed Data</a:t>
            </a:r>
          </a:p>
          <a:p>
            <a:endParaRPr lang="en-GB" sz="1600" dirty="0">
              <a:solidFill>
                <a:srgbClr val="FFFFFF"/>
              </a:solidFill>
              <a:latin typeface="Arial" charset="0"/>
            </a:endParaRPr>
          </a:p>
          <a:p>
            <a:r>
              <a:rPr lang="en-GB" sz="1600" dirty="0">
                <a:solidFill>
                  <a:srgbClr val="FFFFFF"/>
                </a:solidFill>
                <a:latin typeface="Arial" charset="0"/>
              </a:rPr>
              <a:t>Bank Markers are Displayed</a:t>
            </a:r>
          </a:p>
          <a:p>
            <a:r>
              <a:rPr lang="en-GB" sz="1600" dirty="0">
                <a:solidFill>
                  <a:srgbClr val="FFFFFF"/>
                </a:solidFill>
                <a:latin typeface="Arial" charset="0"/>
              </a:rPr>
              <a:t>in Graphical View</a:t>
            </a:r>
            <a:endParaRPr lang="en-US" sz="1600" dirty="0">
              <a:solidFill>
                <a:srgbClr val="FFFFFF"/>
              </a:solidFill>
              <a:latin typeface="Arial" charset="0"/>
            </a:endParaRPr>
          </a:p>
        </p:txBody>
      </p:sp>
      <p:sp>
        <p:nvSpPr>
          <p:cNvPr id="74761" name="Rectangle 9"/>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Tabulated Data Panel (Bank Markers)</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da-DK" dirty="0">
                <a:solidFill>
                  <a:srgbClr val="FFFFFF"/>
                </a:solidFill>
              </a:rPr>
              <a:t>CROSS SECTION EDITOR</a:t>
            </a:r>
            <a:endParaRPr lang="en-US" dirty="0">
              <a:solidFill>
                <a:srgbClr val="FFFFFF"/>
              </a:solidFill>
            </a:endParaRPr>
          </a:p>
        </p:txBody>
      </p:sp>
      <p:sp>
        <p:nvSpPr>
          <p:cNvPr id="93187" name="Rectangle 3"/>
          <p:cNvSpPr>
            <a:spLocks noGrp="1" noChangeArrowheads="1"/>
          </p:cNvSpPr>
          <p:nvPr>
            <p:ph sz="quarter" idx="13"/>
          </p:nvPr>
        </p:nvSpPr>
        <p:spPr/>
        <p:txBody>
          <a:bodyPr/>
          <a:lstStyle/>
          <a:p>
            <a:pPr marL="0" indent="0">
              <a:buNone/>
            </a:pPr>
            <a:r>
              <a:rPr lang="da-DK" dirty="0" err="1">
                <a:solidFill>
                  <a:srgbClr val="FFFFFF"/>
                </a:solidFill>
              </a:rPr>
              <a:t>Raw</a:t>
            </a:r>
            <a:r>
              <a:rPr lang="da-DK" dirty="0">
                <a:solidFill>
                  <a:srgbClr val="FFFFFF"/>
                </a:solidFill>
              </a:rPr>
              <a:t> Data </a:t>
            </a:r>
            <a:r>
              <a:rPr lang="da-DK" dirty="0" err="1">
                <a:solidFill>
                  <a:srgbClr val="FFFFFF"/>
                </a:solidFill>
              </a:rPr>
              <a:t>View</a:t>
            </a:r>
            <a:r>
              <a:rPr lang="da-DK" dirty="0">
                <a:solidFill>
                  <a:srgbClr val="FFFFFF"/>
                </a:solidFill>
              </a:rPr>
              <a:t> (</a:t>
            </a:r>
            <a:r>
              <a:rPr lang="da-DK" dirty="0" err="1">
                <a:solidFill>
                  <a:srgbClr val="FFFFFF"/>
                </a:solidFill>
              </a:rPr>
              <a:t>Graphical</a:t>
            </a:r>
            <a:r>
              <a:rPr lang="da-DK" dirty="0">
                <a:solidFill>
                  <a:srgbClr val="FFFFFF"/>
                </a:solidFill>
              </a:rPr>
              <a:t> Panel)</a:t>
            </a:r>
            <a:endParaRPr lang="en-US" dirty="0">
              <a:solidFill>
                <a:srgbClr val="FFFFFF"/>
              </a:solidFill>
            </a:endParaRPr>
          </a:p>
        </p:txBody>
      </p:sp>
      <p:sp>
        <p:nvSpPr>
          <p:cNvPr id="93188" name="Text Box 4"/>
          <p:cNvSpPr txBox="1">
            <a:spLocks noChangeArrowheads="1"/>
          </p:cNvSpPr>
          <p:nvPr/>
        </p:nvSpPr>
        <p:spPr bwMode="auto">
          <a:xfrm>
            <a:off x="313011" y="4149080"/>
            <a:ext cx="2890837" cy="646331"/>
          </a:xfrm>
          <a:prstGeom prst="rect">
            <a:avLst/>
          </a:prstGeom>
          <a:noFill/>
          <a:ln w="9525">
            <a:noFill/>
            <a:miter lim="800000"/>
            <a:headEnd/>
            <a:tailEnd/>
          </a:ln>
          <a:effectLst/>
        </p:spPr>
        <p:txBody>
          <a:bodyPr>
            <a:spAutoFit/>
          </a:bodyPr>
          <a:lstStyle/>
          <a:p>
            <a:r>
              <a:rPr lang="en-GB" sz="1800" dirty="0" smtClean="0">
                <a:solidFill>
                  <a:srgbClr val="FFFFFF"/>
                </a:solidFill>
                <a:latin typeface="Arial"/>
              </a:rPr>
              <a:t>Plot of Section</a:t>
            </a:r>
            <a:br>
              <a:rPr lang="en-GB" sz="1800" dirty="0" smtClean="0">
                <a:solidFill>
                  <a:srgbClr val="FFFFFF"/>
                </a:solidFill>
                <a:latin typeface="Arial"/>
              </a:rPr>
            </a:br>
            <a:r>
              <a:rPr lang="en-GB" sz="1800" dirty="0" smtClean="0">
                <a:solidFill>
                  <a:srgbClr val="FFFFFF"/>
                </a:solidFill>
                <a:latin typeface="Arial"/>
              </a:rPr>
              <a:t>(looking D/S)</a:t>
            </a:r>
            <a:endParaRPr lang="en-GB" sz="1800" dirty="0">
              <a:solidFill>
                <a:srgbClr val="FFFFFF"/>
              </a:solidFill>
              <a:latin typeface="Arial"/>
            </a:endParaRPr>
          </a:p>
        </p:txBody>
      </p:sp>
      <p:sp>
        <p:nvSpPr>
          <p:cNvPr id="93189" name="Rectangle 5"/>
          <p:cNvSpPr>
            <a:spLocks noChangeArrowheads="1"/>
          </p:cNvSpPr>
          <p:nvPr/>
        </p:nvSpPr>
        <p:spPr bwMode="auto">
          <a:xfrm>
            <a:off x="5866953" y="2099841"/>
            <a:ext cx="2881511" cy="1190625"/>
          </a:xfrm>
          <a:prstGeom prst="rect">
            <a:avLst/>
          </a:prstGeom>
          <a:noFill/>
          <a:ln w="9525">
            <a:noFill/>
            <a:miter lim="800000"/>
            <a:headEnd/>
            <a:tailEnd/>
          </a:ln>
          <a:effectLst/>
        </p:spPr>
        <p:txBody>
          <a:bodyPr wrap="square">
            <a:spAutoFit/>
          </a:bodyPr>
          <a:lstStyle/>
          <a:p>
            <a:pPr marL="177800" indent="-177800"/>
            <a:r>
              <a:rPr lang="en-US" sz="1800" b="1" dirty="0">
                <a:solidFill>
                  <a:srgbClr val="FFFFFF"/>
                </a:solidFill>
                <a:latin typeface="+mn-lt"/>
              </a:rPr>
              <a:t>Bank Markers 1 &amp; 3:</a:t>
            </a:r>
          </a:p>
          <a:p>
            <a:pPr eaLnBrk="0" hangingPunct="0"/>
            <a:r>
              <a:rPr lang="en-GB" sz="1800" dirty="0">
                <a:solidFill>
                  <a:srgbClr val="FFFFFF"/>
                </a:solidFill>
                <a:latin typeface="+mn-lt"/>
              </a:rPr>
              <a:t>Determines Effective Area of cross section to be included in </a:t>
            </a:r>
            <a:r>
              <a:rPr lang="en-GB" sz="1800" dirty="0" smtClean="0">
                <a:solidFill>
                  <a:srgbClr val="FFFFFF"/>
                </a:solidFill>
                <a:latin typeface="+mn-lt"/>
              </a:rPr>
              <a:t>simulation </a:t>
            </a:r>
            <a:endParaRPr lang="en-US" sz="1800" dirty="0">
              <a:solidFill>
                <a:srgbClr val="FFFFFF"/>
              </a:solidFill>
              <a:latin typeface="+mn-lt"/>
            </a:endParaRPr>
          </a:p>
        </p:txBody>
      </p:sp>
      <p:pic>
        <p:nvPicPr>
          <p:cNvPr id="93193" name="Picture 9"/>
          <p:cNvPicPr>
            <a:picLocks noChangeAspect="1" noChangeArrowheads="1"/>
          </p:cNvPicPr>
          <p:nvPr/>
        </p:nvPicPr>
        <p:blipFill>
          <a:blip r:embed="rId2"/>
          <a:srcRect/>
          <a:stretch>
            <a:fillRect/>
          </a:stretch>
        </p:blipFill>
        <p:spPr bwMode="auto">
          <a:xfrm>
            <a:off x="2474466" y="1772816"/>
            <a:ext cx="3194050" cy="4718050"/>
          </a:xfrm>
          <a:prstGeom prst="rect">
            <a:avLst/>
          </a:prstGeom>
          <a:noFill/>
          <a:ln w="9525">
            <a:noFill/>
            <a:miter lim="800000"/>
            <a:headEnd/>
            <a:tailEnd/>
          </a:ln>
          <a:effectLst/>
        </p:spPr>
      </p:pic>
      <p:sp>
        <p:nvSpPr>
          <p:cNvPr id="93194" name="Rectangle 10"/>
          <p:cNvSpPr>
            <a:spLocks noChangeArrowheads="1"/>
          </p:cNvSpPr>
          <p:nvPr/>
        </p:nvSpPr>
        <p:spPr bwMode="auto">
          <a:xfrm>
            <a:off x="3647628" y="2455441"/>
            <a:ext cx="752475" cy="1933575"/>
          </a:xfrm>
          <a:prstGeom prst="rect">
            <a:avLst/>
          </a:prstGeom>
          <a:solidFill>
            <a:srgbClr val="99CCFF"/>
          </a:solidFill>
          <a:ln w="9525">
            <a:noFill/>
            <a:prstDash val="dash"/>
            <a:miter lim="800000"/>
            <a:headEnd/>
            <a:tailEnd/>
          </a:ln>
          <a:effectLst/>
        </p:spPr>
        <p:txBody>
          <a:bodyPr wrap="none" anchor="ctr"/>
          <a:lstStyle/>
          <a:p>
            <a:endParaRPr lang="da-DK"/>
          </a:p>
        </p:txBody>
      </p:sp>
      <p:sp>
        <p:nvSpPr>
          <p:cNvPr id="93195" name="Freeform 11"/>
          <p:cNvSpPr>
            <a:spLocks/>
          </p:cNvSpPr>
          <p:nvPr/>
        </p:nvSpPr>
        <p:spPr bwMode="auto">
          <a:xfrm>
            <a:off x="3647628" y="4355679"/>
            <a:ext cx="752475" cy="1395412"/>
          </a:xfrm>
          <a:custGeom>
            <a:avLst/>
            <a:gdLst/>
            <a:ahLst/>
            <a:cxnLst>
              <a:cxn ang="0">
                <a:pos x="0" y="0"/>
              </a:cxn>
              <a:cxn ang="0">
                <a:pos x="0" y="444"/>
              </a:cxn>
              <a:cxn ang="0">
                <a:pos x="33" y="552"/>
              </a:cxn>
              <a:cxn ang="0">
                <a:pos x="63" y="552"/>
              </a:cxn>
              <a:cxn ang="0">
                <a:pos x="87" y="798"/>
              </a:cxn>
              <a:cxn ang="0">
                <a:pos x="153" y="795"/>
              </a:cxn>
              <a:cxn ang="0">
                <a:pos x="180" y="879"/>
              </a:cxn>
              <a:cxn ang="0">
                <a:pos x="210" y="879"/>
              </a:cxn>
              <a:cxn ang="0">
                <a:pos x="237" y="864"/>
              </a:cxn>
              <a:cxn ang="0">
                <a:pos x="294" y="867"/>
              </a:cxn>
              <a:cxn ang="0">
                <a:pos x="330" y="663"/>
              </a:cxn>
              <a:cxn ang="0">
                <a:pos x="357" y="669"/>
              </a:cxn>
              <a:cxn ang="0">
                <a:pos x="384" y="504"/>
              </a:cxn>
              <a:cxn ang="0">
                <a:pos x="450" y="510"/>
              </a:cxn>
              <a:cxn ang="0">
                <a:pos x="474" y="462"/>
              </a:cxn>
              <a:cxn ang="0">
                <a:pos x="474" y="6"/>
              </a:cxn>
              <a:cxn ang="0">
                <a:pos x="0" y="0"/>
              </a:cxn>
            </a:cxnLst>
            <a:rect l="0" t="0" r="r" b="b"/>
            <a:pathLst>
              <a:path w="474" h="879">
                <a:moveTo>
                  <a:pt x="0" y="0"/>
                </a:moveTo>
                <a:lnTo>
                  <a:pt x="0" y="444"/>
                </a:lnTo>
                <a:lnTo>
                  <a:pt x="33" y="552"/>
                </a:lnTo>
                <a:lnTo>
                  <a:pt x="63" y="552"/>
                </a:lnTo>
                <a:lnTo>
                  <a:pt x="87" y="798"/>
                </a:lnTo>
                <a:lnTo>
                  <a:pt x="153" y="795"/>
                </a:lnTo>
                <a:lnTo>
                  <a:pt x="180" y="879"/>
                </a:lnTo>
                <a:lnTo>
                  <a:pt x="210" y="879"/>
                </a:lnTo>
                <a:lnTo>
                  <a:pt x="237" y="864"/>
                </a:lnTo>
                <a:lnTo>
                  <a:pt x="294" y="867"/>
                </a:lnTo>
                <a:lnTo>
                  <a:pt x="330" y="663"/>
                </a:lnTo>
                <a:lnTo>
                  <a:pt x="357" y="669"/>
                </a:lnTo>
                <a:lnTo>
                  <a:pt x="384" y="504"/>
                </a:lnTo>
                <a:lnTo>
                  <a:pt x="450" y="510"/>
                </a:lnTo>
                <a:lnTo>
                  <a:pt x="474" y="462"/>
                </a:lnTo>
                <a:lnTo>
                  <a:pt x="474" y="6"/>
                </a:lnTo>
                <a:lnTo>
                  <a:pt x="0" y="0"/>
                </a:lnTo>
                <a:close/>
              </a:path>
            </a:pathLst>
          </a:custGeom>
          <a:solidFill>
            <a:srgbClr val="99CCFF"/>
          </a:solidFill>
          <a:ln w="9525">
            <a:noFill/>
            <a:round/>
            <a:headEnd/>
            <a:tailEnd/>
          </a:ln>
          <a:effectLst/>
        </p:spPr>
        <p:txBody>
          <a:bodyPr/>
          <a:lstStyle/>
          <a:p>
            <a:endParaRPr lang="da-DK"/>
          </a:p>
        </p:txBody>
      </p:sp>
      <p:sp>
        <p:nvSpPr>
          <p:cNvPr id="93196" name="Line 12"/>
          <p:cNvSpPr>
            <a:spLocks noChangeShapeType="1"/>
          </p:cNvSpPr>
          <p:nvPr/>
        </p:nvSpPr>
        <p:spPr bwMode="auto">
          <a:xfrm flipV="1">
            <a:off x="3638103" y="2464966"/>
            <a:ext cx="0" cy="2600325"/>
          </a:xfrm>
          <a:prstGeom prst="line">
            <a:avLst/>
          </a:prstGeom>
          <a:noFill/>
          <a:ln w="9525">
            <a:solidFill>
              <a:schemeClr val="tx1"/>
            </a:solidFill>
            <a:prstDash val="dash"/>
            <a:round/>
            <a:headEnd/>
            <a:tailEnd/>
          </a:ln>
          <a:effectLst/>
        </p:spPr>
        <p:txBody>
          <a:bodyPr/>
          <a:lstStyle/>
          <a:p>
            <a:endParaRPr lang="da-DK"/>
          </a:p>
        </p:txBody>
      </p:sp>
      <p:sp>
        <p:nvSpPr>
          <p:cNvPr id="93197" name="Line 13"/>
          <p:cNvSpPr>
            <a:spLocks noChangeShapeType="1"/>
          </p:cNvSpPr>
          <p:nvPr/>
        </p:nvSpPr>
        <p:spPr bwMode="auto">
          <a:xfrm flipV="1">
            <a:off x="4406453" y="2461791"/>
            <a:ext cx="0" cy="2600325"/>
          </a:xfrm>
          <a:prstGeom prst="line">
            <a:avLst/>
          </a:prstGeom>
          <a:noFill/>
          <a:ln w="9525">
            <a:solidFill>
              <a:schemeClr val="tx1"/>
            </a:solidFill>
            <a:prstDash val="dash"/>
            <a:round/>
            <a:headEnd/>
            <a:tailEnd/>
          </a:ln>
          <a:effectLst/>
        </p:spPr>
        <p:txBody>
          <a:bodyPr/>
          <a:lstStyle/>
          <a:p>
            <a:endParaRPr lang="da-DK"/>
          </a:p>
        </p:txBody>
      </p:sp>
      <p:sp>
        <p:nvSpPr>
          <p:cNvPr id="93198" name="Text Box 14"/>
          <p:cNvSpPr txBox="1">
            <a:spLocks noChangeArrowheads="1"/>
          </p:cNvSpPr>
          <p:nvPr/>
        </p:nvSpPr>
        <p:spPr bwMode="auto">
          <a:xfrm>
            <a:off x="3619053" y="3341266"/>
            <a:ext cx="866775" cy="457200"/>
          </a:xfrm>
          <a:prstGeom prst="rect">
            <a:avLst/>
          </a:prstGeom>
          <a:noFill/>
          <a:ln w="9525">
            <a:noFill/>
            <a:miter lim="800000"/>
            <a:headEnd/>
            <a:tailEnd/>
          </a:ln>
          <a:effectLst/>
        </p:spPr>
        <p:txBody>
          <a:bodyPr>
            <a:spAutoFit/>
          </a:bodyPr>
          <a:lstStyle/>
          <a:p>
            <a:pPr>
              <a:spcBef>
                <a:spcPct val="50000"/>
              </a:spcBef>
            </a:pPr>
            <a:r>
              <a:rPr lang="en-GB" sz="1200" b="1" dirty="0" smtClean="0">
                <a:solidFill>
                  <a:schemeClr val="accent6"/>
                </a:solidFill>
                <a:latin typeface="Arial"/>
              </a:rPr>
              <a:t>Effective flow area</a:t>
            </a:r>
            <a:endParaRPr lang="en-GB" sz="1200" b="1" dirty="0">
              <a:solidFill>
                <a:schemeClr val="accent6"/>
              </a:solidFill>
              <a:latin typeface="Arial"/>
            </a:endParaRPr>
          </a:p>
        </p:txBody>
      </p:sp>
      <p:sp>
        <p:nvSpPr>
          <p:cNvPr id="2" name="Footer Placeholder 1"/>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a:srcRect l="55371" t="10828" r="739" b="2953"/>
          <a:stretch>
            <a:fillRect/>
          </a:stretch>
        </p:blipFill>
        <p:spPr bwMode="auto">
          <a:xfrm>
            <a:off x="2019300" y="1947863"/>
            <a:ext cx="3203575" cy="4721225"/>
          </a:xfrm>
          <a:prstGeom prst="rect">
            <a:avLst/>
          </a:prstGeom>
          <a:noFill/>
          <a:ln w="9525">
            <a:noFill/>
            <a:miter lim="800000"/>
            <a:headEnd/>
            <a:tailEnd/>
          </a:ln>
          <a:effectLst/>
        </p:spPr>
      </p:pic>
      <p:sp>
        <p:nvSpPr>
          <p:cNvPr id="75781" name="Text Box 5"/>
          <p:cNvSpPr txBox="1">
            <a:spLocks noChangeArrowheads="1"/>
          </p:cNvSpPr>
          <p:nvPr/>
        </p:nvSpPr>
        <p:spPr bwMode="auto">
          <a:xfrm>
            <a:off x="214282" y="4077072"/>
            <a:ext cx="2890837" cy="641350"/>
          </a:xfrm>
          <a:prstGeom prst="rect">
            <a:avLst/>
          </a:prstGeom>
          <a:noFill/>
          <a:ln w="9525">
            <a:noFill/>
            <a:miter lim="800000"/>
            <a:headEnd/>
            <a:tailEnd/>
          </a:ln>
          <a:effectLst/>
        </p:spPr>
        <p:txBody>
          <a:bodyPr>
            <a:spAutoFit/>
          </a:bodyPr>
          <a:lstStyle/>
          <a:p>
            <a:r>
              <a:rPr lang="en-GB" sz="1800" dirty="0" smtClean="0">
                <a:solidFill>
                  <a:srgbClr val="FFFFFF"/>
                </a:solidFill>
                <a:latin typeface="Arial"/>
              </a:rPr>
              <a:t>Plot of Section</a:t>
            </a:r>
            <a:br>
              <a:rPr lang="en-GB" sz="1800" dirty="0" smtClean="0">
                <a:solidFill>
                  <a:srgbClr val="FFFFFF"/>
                </a:solidFill>
                <a:latin typeface="Arial"/>
              </a:rPr>
            </a:br>
            <a:r>
              <a:rPr lang="en-GB" sz="1800" dirty="0" smtClean="0">
                <a:solidFill>
                  <a:srgbClr val="FFFFFF"/>
                </a:solidFill>
                <a:latin typeface="Arial"/>
              </a:rPr>
              <a:t>(looking D/S)</a:t>
            </a:r>
            <a:endParaRPr lang="en-GB" sz="1800" dirty="0">
              <a:solidFill>
                <a:srgbClr val="FFFFFF"/>
              </a:solidFill>
              <a:latin typeface="Arial"/>
            </a:endParaRPr>
          </a:p>
        </p:txBody>
      </p:sp>
      <p:sp>
        <p:nvSpPr>
          <p:cNvPr id="75782" name="Rectangle 6"/>
          <p:cNvSpPr>
            <a:spLocks noChangeArrowheads="1"/>
          </p:cNvSpPr>
          <p:nvPr/>
        </p:nvSpPr>
        <p:spPr bwMode="auto">
          <a:xfrm>
            <a:off x="5457825" y="2282825"/>
            <a:ext cx="3457575" cy="4211638"/>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Bank Markers:</a:t>
            </a:r>
          </a:p>
          <a:p>
            <a:pPr eaLnBrk="0" hangingPunct="0">
              <a:buFontTx/>
              <a:buChar char="•"/>
            </a:pPr>
            <a:r>
              <a:rPr lang="en-GB" sz="1800" dirty="0">
                <a:solidFill>
                  <a:srgbClr val="FFFFFF"/>
                </a:solidFill>
                <a:latin typeface="Arial" charset="0"/>
              </a:rPr>
              <a:t> Displayed as Red Lines</a:t>
            </a:r>
          </a:p>
          <a:p>
            <a:pPr eaLnBrk="0" hangingPunct="0">
              <a:buFontTx/>
              <a:buChar char="•"/>
            </a:pPr>
            <a:r>
              <a:rPr lang="en-GB" sz="1800" dirty="0">
                <a:solidFill>
                  <a:srgbClr val="FFFFFF"/>
                </a:solidFill>
                <a:latin typeface="Arial" charset="0"/>
              </a:rPr>
              <a:t> Can be Assigned Directly</a:t>
            </a:r>
            <a:br>
              <a:rPr lang="en-GB" sz="1800" dirty="0">
                <a:solidFill>
                  <a:srgbClr val="FFFFFF"/>
                </a:solidFill>
                <a:latin typeface="Arial" charset="0"/>
              </a:rPr>
            </a:br>
            <a:r>
              <a:rPr lang="en-GB" sz="1800" dirty="0">
                <a:solidFill>
                  <a:srgbClr val="FFFFFF"/>
                </a:solidFill>
                <a:latin typeface="Arial" charset="0"/>
              </a:rPr>
              <a:t>   in Graphical View</a:t>
            </a:r>
          </a:p>
          <a:p>
            <a:pPr eaLnBrk="0" hangingPunct="0">
              <a:buFontTx/>
              <a:buChar char="•"/>
            </a:pPr>
            <a:endParaRPr lang="en-GB" sz="1800" dirty="0">
              <a:solidFill>
                <a:srgbClr val="FFFFFF"/>
              </a:solidFill>
              <a:latin typeface="Arial" charset="0"/>
            </a:endParaRPr>
          </a:p>
          <a:p>
            <a:r>
              <a:rPr lang="en-US" sz="1800" b="1" dirty="0">
                <a:solidFill>
                  <a:srgbClr val="FFFFFF"/>
                </a:solidFill>
                <a:latin typeface="Arial" charset="0"/>
              </a:rPr>
              <a:t>Lateral Resistance:</a:t>
            </a:r>
          </a:p>
          <a:p>
            <a:pPr>
              <a:buFontTx/>
              <a:buChar char="•"/>
            </a:pPr>
            <a:r>
              <a:rPr lang="en-US" sz="1800" dirty="0">
                <a:solidFill>
                  <a:srgbClr val="FFFFFF"/>
                </a:solidFill>
                <a:latin typeface="Arial" charset="0"/>
              </a:rPr>
              <a:t> Displayed as Blue Line</a:t>
            </a:r>
          </a:p>
          <a:p>
            <a:pPr>
              <a:buFontTx/>
              <a:buChar char="•"/>
            </a:pPr>
            <a:r>
              <a:rPr lang="en-US" sz="1800" dirty="0">
                <a:solidFill>
                  <a:srgbClr val="FFFFFF"/>
                </a:solidFill>
                <a:latin typeface="Arial" charset="0"/>
              </a:rPr>
              <a:t> Units on Right Axis</a:t>
            </a:r>
          </a:p>
          <a:p>
            <a:pPr>
              <a:buFontTx/>
              <a:buChar char="•"/>
            </a:pPr>
            <a:endParaRPr lang="en-US" sz="1800" dirty="0">
              <a:solidFill>
                <a:srgbClr val="FFFFFF"/>
              </a:solidFill>
              <a:latin typeface="Arial" charset="0"/>
            </a:endParaRPr>
          </a:p>
          <a:p>
            <a:r>
              <a:rPr lang="en-US" sz="1800" b="1" dirty="0">
                <a:solidFill>
                  <a:srgbClr val="FFFFFF"/>
                </a:solidFill>
                <a:latin typeface="Arial" charset="0"/>
              </a:rPr>
              <a:t>Bed Level:</a:t>
            </a:r>
          </a:p>
          <a:p>
            <a:pPr>
              <a:buFontTx/>
              <a:buChar char="•"/>
            </a:pPr>
            <a:r>
              <a:rPr lang="en-US" sz="1800" dirty="0">
                <a:solidFill>
                  <a:srgbClr val="FFFFFF"/>
                </a:solidFill>
                <a:latin typeface="Arial" charset="0"/>
              </a:rPr>
              <a:t> Left Axis Denotes Level</a:t>
            </a:r>
          </a:p>
          <a:p>
            <a:pPr>
              <a:buFontTx/>
              <a:buChar char="•"/>
            </a:pPr>
            <a:r>
              <a:rPr lang="en-US" sz="1800" dirty="0">
                <a:solidFill>
                  <a:srgbClr val="FFFFFF"/>
                </a:solidFill>
                <a:latin typeface="Arial" charset="0"/>
              </a:rPr>
              <a:t> Each Row in Table Assigned</a:t>
            </a:r>
            <a:br>
              <a:rPr lang="en-US" sz="1800" dirty="0">
                <a:solidFill>
                  <a:srgbClr val="FFFFFF"/>
                </a:solidFill>
                <a:latin typeface="Arial" charset="0"/>
              </a:rPr>
            </a:br>
            <a:r>
              <a:rPr lang="en-US" sz="1800" dirty="0">
                <a:solidFill>
                  <a:srgbClr val="FFFFFF"/>
                </a:solidFill>
                <a:latin typeface="Arial" charset="0"/>
              </a:rPr>
              <a:t>   a Point in Graph</a:t>
            </a:r>
          </a:p>
          <a:p>
            <a:pPr>
              <a:buFontTx/>
              <a:buChar char="•"/>
            </a:pPr>
            <a:r>
              <a:rPr lang="en-US" sz="1800" dirty="0">
                <a:solidFill>
                  <a:srgbClr val="FFFFFF"/>
                </a:solidFill>
                <a:latin typeface="Arial" charset="0"/>
              </a:rPr>
              <a:t> Cross-Section History</a:t>
            </a:r>
            <a:br>
              <a:rPr lang="en-US" sz="1800" dirty="0">
                <a:solidFill>
                  <a:srgbClr val="FFFFFF"/>
                </a:solidFill>
                <a:latin typeface="Arial" charset="0"/>
              </a:rPr>
            </a:br>
            <a:r>
              <a:rPr lang="en-US" sz="1800" dirty="0">
                <a:solidFill>
                  <a:srgbClr val="FFFFFF"/>
                </a:solidFill>
                <a:latin typeface="Arial" charset="0"/>
              </a:rPr>
              <a:t>   Displayed as Grey Shadow</a:t>
            </a:r>
          </a:p>
        </p:txBody>
      </p:sp>
      <p:sp>
        <p:nvSpPr>
          <p:cNvPr id="75783" name="Rectangle 7"/>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Raw Data View (Graphical Panel)</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p:cNvPicPr>
            <a:picLocks noChangeAspect="1" noChangeArrowheads="1"/>
          </p:cNvPicPr>
          <p:nvPr/>
        </p:nvPicPr>
        <p:blipFill>
          <a:blip r:embed="rId2"/>
          <a:srcRect l="24733" t="6398" r="60539" b="89824"/>
          <a:stretch>
            <a:fillRect/>
          </a:stretch>
        </p:blipFill>
        <p:spPr bwMode="auto">
          <a:xfrm>
            <a:off x="739775" y="3249613"/>
            <a:ext cx="2346325" cy="455612"/>
          </a:xfrm>
          <a:prstGeom prst="rect">
            <a:avLst/>
          </a:prstGeom>
          <a:noFill/>
          <a:ln w="9525">
            <a:noFill/>
            <a:miter lim="800000"/>
            <a:headEnd/>
            <a:tailEnd/>
          </a:ln>
          <a:effectLst/>
        </p:spPr>
      </p:pic>
      <p:pic>
        <p:nvPicPr>
          <p:cNvPr id="76805" name="Picture 5"/>
          <p:cNvPicPr>
            <a:picLocks noChangeAspect="1" noChangeArrowheads="1"/>
          </p:cNvPicPr>
          <p:nvPr/>
        </p:nvPicPr>
        <p:blipFill>
          <a:blip r:embed="rId2"/>
          <a:srcRect l="64230" t="27071" r="16611" b="31007"/>
          <a:stretch>
            <a:fillRect/>
          </a:stretch>
        </p:blipFill>
        <p:spPr bwMode="auto">
          <a:xfrm>
            <a:off x="3468688" y="2933700"/>
            <a:ext cx="1971675" cy="3236913"/>
          </a:xfrm>
          <a:prstGeom prst="rect">
            <a:avLst/>
          </a:prstGeom>
          <a:noFill/>
          <a:ln w="9525">
            <a:noFill/>
            <a:miter lim="800000"/>
            <a:headEnd/>
            <a:tailEnd/>
          </a:ln>
          <a:effectLst/>
        </p:spPr>
      </p:pic>
      <p:sp>
        <p:nvSpPr>
          <p:cNvPr id="76806" name="AutoShape 6"/>
          <p:cNvSpPr>
            <a:spLocks/>
          </p:cNvSpPr>
          <p:nvPr/>
        </p:nvSpPr>
        <p:spPr bwMode="auto">
          <a:xfrm>
            <a:off x="3125788" y="2928938"/>
            <a:ext cx="331787" cy="1114425"/>
          </a:xfrm>
          <a:prstGeom prst="leftBrace">
            <a:avLst>
              <a:gd name="adj1" fmla="val 27990"/>
              <a:gd name="adj2" fmla="val 50000"/>
            </a:avLst>
          </a:prstGeom>
          <a:noFill/>
          <a:ln w="28575">
            <a:solidFill>
              <a:srgbClr val="CC6633"/>
            </a:solidFill>
            <a:round/>
            <a:headEnd/>
            <a:tailEnd/>
          </a:ln>
          <a:effectLst/>
        </p:spPr>
        <p:txBody>
          <a:bodyPr wrap="none" anchor="ctr"/>
          <a:lstStyle/>
          <a:p>
            <a:endParaRPr lang="da-DK"/>
          </a:p>
        </p:txBody>
      </p:sp>
      <p:pic>
        <p:nvPicPr>
          <p:cNvPr id="76807" name="Picture 7"/>
          <p:cNvPicPr>
            <a:picLocks noChangeAspect="1" noChangeArrowheads="1"/>
          </p:cNvPicPr>
          <p:nvPr/>
        </p:nvPicPr>
        <p:blipFill>
          <a:blip r:embed="rId2"/>
          <a:srcRect l="43559" t="6398" r="44666" b="89824"/>
          <a:stretch>
            <a:fillRect/>
          </a:stretch>
        </p:blipFill>
        <p:spPr bwMode="auto">
          <a:xfrm>
            <a:off x="5913438" y="4994275"/>
            <a:ext cx="1876425" cy="455613"/>
          </a:xfrm>
          <a:prstGeom prst="rect">
            <a:avLst/>
          </a:prstGeom>
          <a:noFill/>
          <a:ln w="9525">
            <a:noFill/>
            <a:miter lim="800000"/>
            <a:headEnd/>
            <a:tailEnd/>
          </a:ln>
          <a:effectLst/>
        </p:spPr>
      </p:pic>
      <p:sp>
        <p:nvSpPr>
          <p:cNvPr id="76808" name="AutoShape 8"/>
          <p:cNvSpPr>
            <a:spLocks/>
          </p:cNvSpPr>
          <p:nvPr/>
        </p:nvSpPr>
        <p:spPr bwMode="auto">
          <a:xfrm flipH="1">
            <a:off x="5470525" y="4773613"/>
            <a:ext cx="331788" cy="957262"/>
          </a:xfrm>
          <a:prstGeom prst="leftBrace">
            <a:avLst>
              <a:gd name="adj1" fmla="val 24043"/>
              <a:gd name="adj2" fmla="val 50000"/>
            </a:avLst>
          </a:prstGeom>
          <a:noFill/>
          <a:ln w="28575">
            <a:solidFill>
              <a:schemeClr val="accent2"/>
            </a:solidFill>
            <a:round/>
            <a:headEnd/>
            <a:tailEnd/>
          </a:ln>
          <a:effectLst/>
        </p:spPr>
        <p:txBody>
          <a:bodyPr wrap="none" anchor="ctr"/>
          <a:lstStyle/>
          <a:p>
            <a:endParaRPr lang="da-DK"/>
          </a:p>
        </p:txBody>
      </p:sp>
      <p:pic>
        <p:nvPicPr>
          <p:cNvPr id="76809" name="Picture 9"/>
          <p:cNvPicPr>
            <a:picLocks noChangeAspect="1" noChangeArrowheads="1"/>
          </p:cNvPicPr>
          <p:nvPr/>
        </p:nvPicPr>
        <p:blipFill>
          <a:blip r:embed="rId3"/>
          <a:srcRect/>
          <a:stretch>
            <a:fillRect/>
          </a:stretch>
        </p:blipFill>
        <p:spPr bwMode="auto">
          <a:xfrm>
            <a:off x="5624513" y="2166938"/>
            <a:ext cx="3205162" cy="1495425"/>
          </a:xfrm>
          <a:prstGeom prst="rect">
            <a:avLst/>
          </a:prstGeom>
          <a:noFill/>
          <a:ln w="9525">
            <a:noFill/>
            <a:miter lim="800000"/>
            <a:headEnd/>
            <a:tailEnd/>
          </a:ln>
          <a:effectLst/>
        </p:spPr>
      </p:pic>
      <p:sp>
        <p:nvSpPr>
          <p:cNvPr id="76810" name="Freeform 10"/>
          <p:cNvSpPr>
            <a:spLocks/>
          </p:cNvSpPr>
          <p:nvPr/>
        </p:nvSpPr>
        <p:spPr bwMode="auto">
          <a:xfrm>
            <a:off x="5114925" y="3686175"/>
            <a:ext cx="2128838" cy="628650"/>
          </a:xfrm>
          <a:custGeom>
            <a:avLst/>
            <a:gdLst/>
            <a:ahLst/>
            <a:cxnLst>
              <a:cxn ang="0">
                <a:pos x="0" y="396"/>
              </a:cxn>
              <a:cxn ang="0">
                <a:pos x="1341" y="396"/>
              </a:cxn>
              <a:cxn ang="0">
                <a:pos x="1341" y="0"/>
              </a:cxn>
            </a:cxnLst>
            <a:rect l="0" t="0" r="r" b="b"/>
            <a:pathLst>
              <a:path w="1341" h="396">
                <a:moveTo>
                  <a:pt x="0" y="396"/>
                </a:moveTo>
                <a:lnTo>
                  <a:pt x="1341" y="396"/>
                </a:lnTo>
                <a:lnTo>
                  <a:pt x="1341" y="0"/>
                </a:lnTo>
              </a:path>
            </a:pathLst>
          </a:custGeom>
          <a:noFill/>
          <a:ln w="28575">
            <a:solidFill>
              <a:schemeClr val="accent2"/>
            </a:solidFill>
            <a:round/>
            <a:headEnd type="none" w="med" len="med"/>
            <a:tailEnd type="triangle" w="med" len="med"/>
          </a:ln>
          <a:effectLst/>
        </p:spPr>
        <p:txBody>
          <a:bodyPr/>
          <a:lstStyle/>
          <a:p>
            <a:endParaRPr lang="da-DK"/>
          </a:p>
        </p:txBody>
      </p:sp>
      <p:sp>
        <p:nvSpPr>
          <p:cNvPr id="76811" name="Freeform 11"/>
          <p:cNvSpPr>
            <a:spLocks/>
          </p:cNvSpPr>
          <p:nvPr/>
        </p:nvSpPr>
        <p:spPr bwMode="auto">
          <a:xfrm rot="-10800000">
            <a:off x="1958975" y="4144963"/>
            <a:ext cx="1485900" cy="871537"/>
          </a:xfrm>
          <a:custGeom>
            <a:avLst/>
            <a:gdLst/>
            <a:ahLst/>
            <a:cxnLst>
              <a:cxn ang="0">
                <a:pos x="0" y="396"/>
              </a:cxn>
              <a:cxn ang="0">
                <a:pos x="1341" y="396"/>
              </a:cxn>
              <a:cxn ang="0">
                <a:pos x="1341" y="0"/>
              </a:cxn>
            </a:cxnLst>
            <a:rect l="0" t="0" r="r" b="b"/>
            <a:pathLst>
              <a:path w="1341" h="396">
                <a:moveTo>
                  <a:pt x="0" y="396"/>
                </a:moveTo>
                <a:lnTo>
                  <a:pt x="1341" y="396"/>
                </a:lnTo>
                <a:lnTo>
                  <a:pt x="1341" y="0"/>
                </a:lnTo>
              </a:path>
            </a:pathLst>
          </a:custGeom>
          <a:noFill/>
          <a:ln w="28575">
            <a:solidFill>
              <a:srgbClr val="CC6633"/>
            </a:solidFill>
            <a:round/>
            <a:headEnd type="none" w="med" len="med"/>
            <a:tailEnd type="triangle" w="med" len="med"/>
          </a:ln>
          <a:effectLst/>
        </p:spPr>
        <p:txBody>
          <a:bodyPr/>
          <a:lstStyle/>
          <a:p>
            <a:endParaRPr lang="da-DK"/>
          </a:p>
        </p:txBody>
      </p:sp>
      <p:sp>
        <p:nvSpPr>
          <p:cNvPr id="76812" name="Rectangle 12"/>
          <p:cNvSpPr>
            <a:spLocks noChangeArrowheads="1"/>
          </p:cNvSpPr>
          <p:nvPr/>
        </p:nvSpPr>
        <p:spPr bwMode="auto">
          <a:xfrm>
            <a:off x="971600" y="5138028"/>
            <a:ext cx="2339102" cy="584775"/>
          </a:xfrm>
          <a:prstGeom prst="rect">
            <a:avLst/>
          </a:prstGeom>
          <a:noFill/>
          <a:ln w="9525">
            <a:noFill/>
            <a:miter lim="800000"/>
            <a:headEnd/>
            <a:tailEnd/>
          </a:ln>
          <a:effectLst/>
        </p:spPr>
        <p:txBody>
          <a:bodyPr wrap="none">
            <a:spAutoFit/>
          </a:bodyPr>
          <a:lstStyle/>
          <a:p>
            <a:r>
              <a:rPr lang="en-GB" sz="1600" b="1" dirty="0">
                <a:solidFill>
                  <a:srgbClr val="FFFFFF"/>
                </a:solidFill>
                <a:latin typeface="Arial" charset="0"/>
              </a:rPr>
              <a:t>Clear Grey Shadow</a:t>
            </a:r>
          </a:p>
          <a:p>
            <a:r>
              <a:rPr lang="en-GB" sz="1600" b="1" dirty="0">
                <a:solidFill>
                  <a:srgbClr val="FFFFFF"/>
                </a:solidFill>
                <a:latin typeface="Arial" charset="0"/>
              </a:rPr>
              <a:t>Cross-Section History</a:t>
            </a:r>
            <a:endParaRPr lang="en-US" sz="1600" b="1" dirty="0">
              <a:solidFill>
                <a:srgbClr val="FFFFFF"/>
              </a:solidFill>
              <a:latin typeface="Arial" charset="0"/>
            </a:endParaRPr>
          </a:p>
        </p:txBody>
      </p:sp>
      <p:sp>
        <p:nvSpPr>
          <p:cNvPr id="76813" name="Rectangle 13"/>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Graphical Panel (Right Click Menu and Tools)</a:t>
            </a:r>
          </a:p>
          <a:p>
            <a:pPr marL="0" indent="0">
              <a:buNone/>
            </a:pPr>
            <a:endParaRPr lang="en-GB" dirty="0"/>
          </a:p>
        </p:txBody>
      </p:sp>
      <p:sp>
        <p:nvSpPr>
          <p:cNvPr id="14" name="AutoShape 6"/>
          <p:cNvSpPr>
            <a:spLocks/>
          </p:cNvSpPr>
          <p:nvPr/>
        </p:nvSpPr>
        <p:spPr bwMode="auto">
          <a:xfrm>
            <a:off x="3125788" y="2935288"/>
            <a:ext cx="331787" cy="1114425"/>
          </a:xfrm>
          <a:prstGeom prst="leftBrace">
            <a:avLst>
              <a:gd name="adj1" fmla="val 27990"/>
              <a:gd name="adj2" fmla="val 50000"/>
            </a:avLst>
          </a:prstGeom>
          <a:noFill/>
          <a:ln w="28575">
            <a:solidFill>
              <a:schemeClr val="accent2"/>
            </a:solidFill>
            <a:round/>
            <a:headEnd/>
            <a:tailEnd/>
          </a:ln>
          <a:effectLst/>
        </p:spPr>
        <p:txBody>
          <a:bodyPr wrap="none" anchor="ctr"/>
          <a:lstStyle/>
          <a:p>
            <a:endParaRPr lang="da-DK"/>
          </a:p>
        </p:txBody>
      </p:sp>
      <p:sp>
        <p:nvSpPr>
          <p:cNvPr id="15" name="Freeform 11"/>
          <p:cNvSpPr>
            <a:spLocks/>
          </p:cNvSpPr>
          <p:nvPr/>
        </p:nvSpPr>
        <p:spPr bwMode="auto">
          <a:xfrm rot="-10800000">
            <a:off x="1958975" y="4151313"/>
            <a:ext cx="1485900" cy="871537"/>
          </a:xfrm>
          <a:custGeom>
            <a:avLst/>
            <a:gdLst/>
            <a:ahLst/>
            <a:cxnLst>
              <a:cxn ang="0">
                <a:pos x="0" y="396"/>
              </a:cxn>
              <a:cxn ang="0">
                <a:pos x="1341" y="396"/>
              </a:cxn>
              <a:cxn ang="0">
                <a:pos x="1341" y="0"/>
              </a:cxn>
            </a:cxnLst>
            <a:rect l="0" t="0" r="r" b="b"/>
            <a:pathLst>
              <a:path w="1341" h="396">
                <a:moveTo>
                  <a:pt x="0" y="396"/>
                </a:moveTo>
                <a:lnTo>
                  <a:pt x="1341" y="396"/>
                </a:lnTo>
                <a:lnTo>
                  <a:pt x="1341" y="0"/>
                </a:lnTo>
              </a:path>
            </a:pathLst>
          </a:custGeom>
          <a:noFill/>
          <a:ln w="28575">
            <a:solidFill>
              <a:schemeClr val="accent2"/>
            </a:solidFill>
            <a:round/>
            <a:headEnd type="none" w="med" len="med"/>
            <a:tailEnd type="triangle" w="med" len="med"/>
          </a:ln>
          <a:effectLst/>
        </p:spPr>
        <p:txBody>
          <a:bodyPr/>
          <a:lstStyle/>
          <a:p>
            <a:endParaRPr lang="da-DK"/>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ChangeAspect="1" noChangeArrowheads="1"/>
          </p:cNvPicPr>
          <p:nvPr/>
        </p:nvPicPr>
        <p:blipFill>
          <a:blip r:embed="rId2"/>
          <a:srcRect l="739" t="10828" r="45404" b="57094"/>
          <a:stretch>
            <a:fillRect/>
          </a:stretch>
        </p:blipFill>
        <p:spPr bwMode="auto">
          <a:xfrm>
            <a:off x="689670" y="2348381"/>
            <a:ext cx="8058794" cy="3600899"/>
          </a:xfrm>
          <a:prstGeom prst="rect">
            <a:avLst/>
          </a:prstGeom>
          <a:noFill/>
          <a:ln w="9525">
            <a:noFill/>
            <a:miter lim="800000"/>
            <a:headEnd/>
            <a:tailEnd/>
          </a:ln>
          <a:effectLst/>
        </p:spPr>
      </p:pic>
      <p:sp>
        <p:nvSpPr>
          <p:cNvPr id="77829" name="Rectangle 5"/>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Raw Data View (Properties Panel)</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4"/>
          <p:cNvSpPr txBox="1">
            <a:spLocks noChangeArrowheads="1"/>
          </p:cNvSpPr>
          <p:nvPr/>
        </p:nvSpPr>
        <p:spPr bwMode="auto">
          <a:xfrm>
            <a:off x="465460" y="1844824"/>
            <a:ext cx="8355012" cy="4081463"/>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b="1" dirty="0" smtClean="0">
                <a:solidFill>
                  <a:srgbClr val="FFFFFF"/>
                </a:solidFill>
                <a:latin typeface="Arial"/>
              </a:rPr>
              <a:t>Section Type:	</a:t>
            </a:r>
            <a:r>
              <a:rPr lang="en-GB" sz="1800" dirty="0" smtClean="0">
                <a:solidFill>
                  <a:srgbClr val="FFFFFF"/>
                </a:solidFill>
                <a:latin typeface="Arial"/>
              </a:rPr>
              <a:t>	Open / Closed (</a:t>
            </a:r>
            <a:r>
              <a:rPr lang="en-GB" sz="1800" b="1" i="1" dirty="0" smtClean="0">
                <a:solidFill>
                  <a:srgbClr val="FFFFFF"/>
                </a:solidFill>
                <a:latin typeface="Arial"/>
              </a:rPr>
              <a:t>Irregular, Circular, Rectangular</a:t>
            </a:r>
            <a:r>
              <a:rPr lang="en-GB" sz="1800" dirty="0" smtClean="0">
                <a:solidFill>
                  <a:srgbClr val="FFFFFF"/>
                </a:solidFill>
                <a:latin typeface="Arial"/>
              </a:rPr>
              <a:t>)</a:t>
            </a:r>
          </a:p>
          <a:p>
            <a:pPr defTabSz="762000" eaLnBrk="0" hangingPunct="0">
              <a:spcBef>
                <a:spcPct val="50000"/>
              </a:spcBef>
            </a:pPr>
            <a:r>
              <a:rPr lang="en-GB" sz="1800" b="1" dirty="0" smtClean="0">
                <a:solidFill>
                  <a:srgbClr val="FFFFFF"/>
                </a:solidFill>
                <a:latin typeface="Arial"/>
              </a:rPr>
              <a:t>Cross section ID:	</a:t>
            </a:r>
            <a:r>
              <a:rPr lang="en-GB" sz="1800" dirty="0" smtClean="0">
                <a:solidFill>
                  <a:srgbClr val="FFFFFF"/>
                </a:solidFill>
                <a:latin typeface="Arial"/>
              </a:rPr>
              <a:t>User defined text identifier</a:t>
            </a:r>
          </a:p>
          <a:p>
            <a:pPr defTabSz="762000" eaLnBrk="0" hangingPunct="0">
              <a:spcBef>
                <a:spcPct val="50000"/>
              </a:spcBef>
            </a:pPr>
            <a:r>
              <a:rPr lang="en-GB" sz="1800" b="1" dirty="0" smtClean="0">
                <a:solidFill>
                  <a:srgbClr val="FFFFFF"/>
                </a:solidFill>
                <a:latin typeface="Arial"/>
              </a:rPr>
              <a:t>Datum:		</a:t>
            </a:r>
            <a:r>
              <a:rPr lang="en-GB" sz="1800" dirty="0" smtClean="0">
                <a:solidFill>
                  <a:srgbClr val="FFFFFF"/>
                </a:solidFill>
                <a:latin typeface="Arial"/>
              </a:rPr>
              <a:t>Reference level (m)</a:t>
            </a:r>
          </a:p>
          <a:p>
            <a:pPr defTabSz="762000" eaLnBrk="0" hangingPunct="0">
              <a:spcBef>
                <a:spcPct val="50000"/>
              </a:spcBef>
            </a:pPr>
            <a:r>
              <a:rPr lang="en-GB" sz="1800" b="1" dirty="0" smtClean="0">
                <a:solidFill>
                  <a:srgbClr val="FFFFFF"/>
                </a:solidFill>
                <a:latin typeface="Arial"/>
              </a:rPr>
              <a:t>Radius Type:	</a:t>
            </a:r>
            <a:r>
              <a:rPr lang="en-GB" sz="1800" dirty="0" smtClean="0">
                <a:solidFill>
                  <a:srgbClr val="FFFFFF"/>
                </a:solidFill>
                <a:latin typeface="Arial"/>
              </a:rPr>
              <a:t>	Resistance or Hydraulic Radius (</a:t>
            </a:r>
            <a:r>
              <a:rPr lang="en-GB" sz="1800" b="1" i="1" dirty="0" smtClean="0">
                <a:solidFill>
                  <a:srgbClr val="FFFFFF"/>
                </a:solidFill>
                <a:latin typeface="Arial"/>
              </a:rPr>
              <a:t>Total or Effective Area</a:t>
            </a:r>
            <a:r>
              <a:rPr lang="en-GB" sz="1800" dirty="0" smtClean="0">
                <a:solidFill>
                  <a:srgbClr val="FFFFFF"/>
                </a:solidFill>
                <a:latin typeface="Arial"/>
              </a:rPr>
              <a:t>)</a:t>
            </a:r>
          </a:p>
          <a:p>
            <a:pPr defTabSz="762000" eaLnBrk="0" hangingPunct="0">
              <a:spcBef>
                <a:spcPct val="50000"/>
              </a:spcBef>
            </a:pPr>
            <a:r>
              <a:rPr lang="en-GB" sz="1800" b="1" dirty="0" smtClean="0">
                <a:solidFill>
                  <a:srgbClr val="FFFFFF"/>
                </a:solidFill>
                <a:latin typeface="Arial"/>
              </a:rPr>
              <a:t>Coordinates:	</a:t>
            </a:r>
            <a:r>
              <a:rPr lang="en-GB" sz="1800" dirty="0" smtClean="0">
                <a:solidFill>
                  <a:srgbClr val="FFFFFF"/>
                </a:solidFill>
                <a:latin typeface="Arial"/>
              </a:rPr>
              <a:t>	Manual Override of Default Display of Extents</a:t>
            </a:r>
          </a:p>
          <a:p>
            <a:pPr defTabSz="762000" eaLnBrk="0" hangingPunct="0">
              <a:spcBef>
                <a:spcPct val="50000"/>
              </a:spcBef>
            </a:pPr>
            <a:r>
              <a:rPr lang="en-GB" sz="1800" b="1" dirty="0" smtClean="0">
                <a:solidFill>
                  <a:srgbClr val="FFFFFF"/>
                </a:solidFill>
                <a:latin typeface="Arial"/>
              </a:rPr>
              <a:t>Resistance:</a:t>
            </a:r>
          </a:p>
          <a:p>
            <a:pPr defTabSz="762000" eaLnBrk="0" hangingPunct="0">
              <a:spcBef>
                <a:spcPct val="50000"/>
              </a:spcBef>
            </a:pPr>
            <a:r>
              <a:rPr lang="en-GB" sz="1800" b="1" dirty="0" smtClean="0">
                <a:solidFill>
                  <a:srgbClr val="FFFFFF"/>
                </a:solidFill>
                <a:latin typeface="Arial"/>
              </a:rPr>
              <a:t>Transversal Distribution</a:t>
            </a:r>
            <a:r>
              <a:rPr lang="en-GB" sz="1800" dirty="0" smtClean="0">
                <a:solidFill>
                  <a:srgbClr val="FFFFFF"/>
                </a:solidFill>
                <a:latin typeface="Arial"/>
              </a:rPr>
              <a:t>	- Uniform, High/Low flow zones, Distributed</a:t>
            </a:r>
          </a:p>
          <a:p>
            <a:pPr defTabSz="762000" eaLnBrk="0" hangingPunct="0">
              <a:spcBef>
                <a:spcPct val="50000"/>
              </a:spcBef>
            </a:pPr>
            <a:r>
              <a:rPr lang="en-GB" sz="1800" b="1" dirty="0" smtClean="0">
                <a:solidFill>
                  <a:srgbClr val="FFFFFF"/>
                </a:solidFill>
                <a:latin typeface="Arial"/>
              </a:rPr>
              <a:t>Resistance Type</a:t>
            </a:r>
            <a:r>
              <a:rPr lang="en-GB" sz="1800" dirty="0" smtClean="0">
                <a:solidFill>
                  <a:srgbClr val="FFFFFF"/>
                </a:solidFill>
                <a:latin typeface="Arial"/>
              </a:rPr>
              <a:t>		- Relative Resistance (multiplier of section value)</a:t>
            </a:r>
          </a:p>
          <a:p>
            <a:pPr defTabSz="762000" eaLnBrk="0" hangingPunct="0">
              <a:spcBef>
                <a:spcPct val="50000"/>
              </a:spcBef>
            </a:pPr>
            <a:r>
              <a:rPr lang="en-GB" sz="1800" dirty="0" smtClean="0">
                <a:solidFill>
                  <a:srgbClr val="FFFFFF"/>
                </a:solidFill>
                <a:latin typeface="Arial"/>
              </a:rPr>
              <a:t>				- Manning’s n and M</a:t>
            </a:r>
          </a:p>
          <a:p>
            <a:pPr defTabSz="762000" eaLnBrk="0" hangingPunct="0">
              <a:spcBef>
                <a:spcPct val="50000"/>
              </a:spcBef>
            </a:pPr>
            <a:r>
              <a:rPr lang="en-GB" sz="1800" dirty="0" smtClean="0">
                <a:solidFill>
                  <a:srgbClr val="FFFFFF"/>
                </a:solidFill>
                <a:latin typeface="Arial"/>
              </a:rPr>
              <a:t>				- </a:t>
            </a:r>
            <a:r>
              <a:rPr lang="en-GB" sz="1800" dirty="0" err="1" smtClean="0">
                <a:solidFill>
                  <a:srgbClr val="FFFFFF"/>
                </a:solidFill>
                <a:latin typeface="Arial"/>
              </a:rPr>
              <a:t>Chezy</a:t>
            </a:r>
            <a:r>
              <a:rPr lang="en-GB" sz="1800" dirty="0" smtClean="0">
                <a:solidFill>
                  <a:srgbClr val="FFFFFF"/>
                </a:solidFill>
                <a:latin typeface="Arial"/>
              </a:rPr>
              <a:t> Number, Darcy-</a:t>
            </a:r>
            <a:r>
              <a:rPr lang="en-GB" sz="1800" dirty="0" err="1" smtClean="0">
                <a:solidFill>
                  <a:srgbClr val="FFFFFF"/>
                </a:solidFill>
                <a:latin typeface="Arial"/>
              </a:rPr>
              <a:t>Weisbach</a:t>
            </a:r>
            <a:r>
              <a:rPr lang="en-GB" sz="1800" dirty="0" smtClean="0">
                <a:solidFill>
                  <a:srgbClr val="FFFFFF"/>
                </a:solidFill>
                <a:latin typeface="Arial"/>
              </a:rPr>
              <a:t> (k)</a:t>
            </a:r>
            <a:endParaRPr lang="en-GB" sz="1800" dirty="0">
              <a:solidFill>
                <a:srgbClr val="FFFFFF"/>
              </a:solidFill>
              <a:latin typeface="Arial"/>
            </a:endParaRPr>
          </a:p>
        </p:txBody>
      </p:sp>
      <p:sp>
        <p:nvSpPr>
          <p:cNvPr id="78853" name="Rectangle 5"/>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Properties Panel (Summary)</a:t>
            </a:r>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Box 4"/>
          <p:cNvSpPr txBox="1">
            <a:spLocks noChangeArrowheads="1"/>
          </p:cNvSpPr>
          <p:nvPr/>
        </p:nvSpPr>
        <p:spPr bwMode="auto">
          <a:xfrm>
            <a:off x="500034" y="2071678"/>
            <a:ext cx="8437562" cy="641350"/>
          </a:xfrm>
          <a:prstGeom prst="rect">
            <a:avLst/>
          </a:prstGeom>
          <a:noFill/>
          <a:ln w="12700">
            <a:noFill/>
            <a:miter lim="800000"/>
            <a:headEnd type="none" w="sm" len="sm"/>
            <a:tailEnd type="none" w="sm" len="sm"/>
          </a:ln>
          <a:effectLst/>
        </p:spPr>
        <p:txBody>
          <a:bodyPr>
            <a:spAutoFit/>
          </a:bodyPr>
          <a:lstStyle/>
          <a:p>
            <a:pPr defTabSz="762000" eaLnBrk="0" hangingPunct="0"/>
            <a:r>
              <a:rPr lang="en-GB" sz="1800" dirty="0">
                <a:solidFill>
                  <a:srgbClr val="FFFFFF"/>
                </a:solidFill>
                <a:latin typeface="Arial"/>
              </a:rPr>
              <a:t>Different formulation due to different assumptions about</a:t>
            </a:r>
          </a:p>
          <a:p>
            <a:pPr defTabSz="762000" eaLnBrk="0" hangingPunct="0"/>
            <a:r>
              <a:rPr lang="en-GB" sz="1800" dirty="0">
                <a:solidFill>
                  <a:srgbClr val="FFFFFF"/>
                </a:solidFill>
                <a:latin typeface="Arial"/>
              </a:rPr>
              <a:t>the Bed Shear Stress distribution across the river bed</a:t>
            </a:r>
          </a:p>
        </p:txBody>
      </p:sp>
      <p:sp>
        <p:nvSpPr>
          <p:cNvPr id="79883" name="Rectangle 11"/>
          <p:cNvSpPr>
            <a:spLocks noChangeArrowheads="1"/>
          </p:cNvSpPr>
          <p:nvPr/>
        </p:nvSpPr>
        <p:spPr bwMode="auto">
          <a:xfrm>
            <a:off x="546100" y="2915865"/>
            <a:ext cx="3227388" cy="3139321"/>
          </a:xfrm>
          <a:prstGeom prst="rect">
            <a:avLst/>
          </a:prstGeom>
          <a:noFill/>
          <a:ln w="12700">
            <a:noFill/>
            <a:miter lim="800000"/>
            <a:headEnd type="none" w="sm" len="sm"/>
            <a:tailEnd type="none" w="sm" len="sm"/>
          </a:ln>
          <a:effectLst/>
        </p:spPr>
        <p:txBody>
          <a:bodyPr>
            <a:spAutoFit/>
          </a:bodyPr>
          <a:lstStyle/>
          <a:p>
            <a:pPr defTabSz="762000" eaLnBrk="0" hangingPunct="0"/>
            <a:r>
              <a:rPr lang="en-GB" sz="1800" b="1" dirty="0">
                <a:solidFill>
                  <a:srgbClr val="FFFFFF"/>
                </a:solidFill>
                <a:latin typeface="Arial" charset="0"/>
              </a:rPr>
              <a:t>Resistance Radius</a:t>
            </a:r>
            <a:r>
              <a:rPr lang="en-GB" sz="1800" b="1" dirty="0" smtClean="0">
                <a:solidFill>
                  <a:srgbClr val="FFFFFF"/>
                </a:solidFill>
                <a:latin typeface="Arial" charset="0"/>
              </a:rPr>
              <a:t>:</a:t>
            </a:r>
          </a:p>
          <a:p>
            <a:pPr defTabSz="762000" eaLnBrk="0" hangingPunct="0"/>
            <a:r>
              <a:rPr lang="en-GB" sz="1800" dirty="0" smtClean="0">
                <a:solidFill>
                  <a:srgbClr val="FFFFFF"/>
                </a:solidFill>
                <a:effectLst>
                  <a:outerShdw blurRad="38100" dist="38100" dir="2700000" algn="tl">
                    <a:srgbClr val="C0C0C0"/>
                  </a:outerShdw>
                </a:effectLst>
                <a:latin typeface="Arial" charset="0"/>
              </a:rPr>
              <a:t>Resistance radius formulation is used.</a:t>
            </a:r>
            <a:endParaRPr lang="en-GB" sz="1800" dirty="0">
              <a:solidFill>
                <a:srgbClr val="FFFFFF"/>
              </a:solidFill>
              <a:effectLst>
                <a:outerShdw blurRad="38100" dist="38100" dir="2700000" algn="tl">
                  <a:srgbClr val="C0C0C0"/>
                </a:outerShdw>
              </a:effectLst>
              <a:latin typeface="Arial" charset="0"/>
            </a:endParaRPr>
          </a:p>
          <a:p>
            <a:pPr defTabSz="762000" eaLnBrk="0" hangingPunct="0">
              <a:spcBef>
                <a:spcPct val="50000"/>
              </a:spcBef>
            </a:pPr>
            <a:endParaRPr lang="en-GB" sz="1800" b="1" dirty="0">
              <a:solidFill>
                <a:srgbClr val="FFFFFF"/>
              </a:solidFill>
              <a:effectLst>
                <a:outerShdw blurRad="38100" dist="38100" dir="2700000" algn="tl">
                  <a:srgbClr val="C0C0C0"/>
                </a:outerShdw>
              </a:effectLst>
              <a:latin typeface="Arial" charset="0"/>
            </a:endParaRPr>
          </a:p>
          <a:p>
            <a:pPr defTabSz="762000" eaLnBrk="0" hangingPunct="0">
              <a:spcBef>
                <a:spcPct val="50000"/>
              </a:spcBef>
            </a:pPr>
            <a:r>
              <a:rPr lang="en-GB" sz="1800" b="1" dirty="0">
                <a:solidFill>
                  <a:srgbClr val="FFFFFF"/>
                </a:solidFill>
                <a:latin typeface="Arial" charset="0"/>
              </a:rPr>
              <a:t>Hydraulic  Radius:</a:t>
            </a:r>
            <a:br>
              <a:rPr lang="en-GB" sz="1800" b="1" dirty="0">
                <a:solidFill>
                  <a:srgbClr val="FFFFFF"/>
                </a:solidFill>
                <a:latin typeface="Arial" charset="0"/>
              </a:rPr>
            </a:br>
            <a:r>
              <a:rPr lang="en-GB" sz="1800" dirty="0">
                <a:solidFill>
                  <a:srgbClr val="FFFFFF"/>
                </a:solidFill>
                <a:latin typeface="Arial" charset="0"/>
              </a:rPr>
              <a:t>- Total Area uses raw</a:t>
            </a:r>
            <a:br>
              <a:rPr lang="en-GB" sz="1800" dirty="0">
                <a:solidFill>
                  <a:srgbClr val="FFFFFF"/>
                </a:solidFill>
                <a:latin typeface="Arial" charset="0"/>
              </a:rPr>
            </a:br>
            <a:r>
              <a:rPr lang="en-GB" sz="1800" dirty="0">
                <a:solidFill>
                  <a:srgbClr val="FFFFFF"/>
                </a:solidFill>
                <a:latin typeface="Arial" charset="0"/>
              </a:rPr>
              <a:t>  section geometry</a:t>
            </a:r>
            <a:br>
              <a:rPr lang="en-GB" sz="1800" dirty="0">
                <a:solidFill>
                  <a:srgbClr val="FFFFFF"/>
                </a:solidFill>
                <a:latin typeface="Arial" charset="0"/>
              </a:rPr>
            </a:br>
            <a:r>
              <a:rPr lang="en-GB" sz="1800" dirty="0">
                <a:solidFill>
                  <a:srgbClr val="FFFFFF"/>
                </a:solidFill>
                <a:latin typeface="Arial" charset="0"/>
              </a:rPr>
              <a:t>- Effective Area includes</a:t>
            </a:r>
            <a:br>
              <a:rPr lang="en-GB" sz="1800" dirty="0">
                <a:solidFill>
                  <a:srgbClr val="FFFFFF"/>
                </a:solidFill>
                <a:latin typeface="Arial" charset="0"/>
              </a:rPr>
            </a:br>
            <a:r>
              <a:rPr lang="en-GB" sz="1800" dirty="0">
                <a:solidFill>
                  <a:srgbClr val="FFFFFF"/>
                </a:solidFill>
                <a:latin typeface="Arial" charset="0"/>
              </a:rPr>
              <a:t>  adjustment based on</a:t>
            </a:r>
            <a:br>
              <a:rPr lang="en-GB" sz="1800" dirty="0">
                <a:solidFill>
                  <a:srgbClr val="FFFFFF"/>
                </a:solidFill>
                <a:latin typeface="Arial" charset="0"/>
              </a:rPr>
            </a:br>
            <a:r>
              <a:rPr lang="en-GB" sz="1800" dirty="0">
                <a:solidFill>
                  <a:srgbClr val="FFFFFF"/>
                </a:solidFill>
                <a:latin typeface="Arial" charset="0"/>
              </a:rPr>
              <a:t>  relative resistance variation</a:t>
            </a:r>
          </a:p>
        </p:txBody>
      </p:sp>
      <p:sp>
        <p:nvSpPr>
          <p:cNvPr id="79884" name="Rectangle 12"/>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Radius Type (Resistance versus Hydraulic)</a:t>
            </a:r>
          </a:p>
        </p:txBody>
      </p:sp>
      <p:grpSp>
        <p:nvGrpSpPr>
          <p:cNvPr id="79885" name="Group 13"/>
          <p:cNvGrpSpPr>
            <a:grpSpLocks/>
          </p:cNvGrpSpPr>
          <p:nvPr/>
        </p:nvGrpSpPr>
        <p:grpSpPr bwMode="auto">
          <a:xfrm>
            <a:off x="4017591" y="2780928"/>
            <a:ext cx="4875212" cy="1498600"/>
            <a:chOff x="2517" y="1851"/>
            <a:chExt cx="3071" cy="944"/>
          </a:xfrm>
        </p:grpSpPr>
        <p:grpSp>
          <p:nvGrpSpPr>
            <p:cNvPr id="79886" name="Group 14"/>
            <p:cNvGrpSpPr>
              <a:grpSpLocks/>
            </p:cNvGrpSpPr>
            <p:nvPr/>
          </p:nvGrpSpPr>
          <p:grpSpPr bwMode="auto">
            <a:xfrm>
              <a:off x="2517" y="1851"/>
              <a:ext cx="2953" cy="944"/>
              <a:chOff x="2653" y="1797"/>
              <a:chExt cx="2953" cy="944"/>
            </a:xfrm>
          </p:grpSpPr>
          <p:sp>
            <p:nvSpPr>
              <p:cNvPr id="79887" name="Freeform 15"/>
              <p:cNvSpPr>
                <a:spLocks/>
              </p:cNvSpPr>
              <p:nvPr/>
            </p:nvSpPr>
            <p:spPr bwMode="auto">
              <a:xfrm>
                <a:off x="3007" y="1924"/>
                <a:ext cx="1134" cy="817"/>
              </a:xfrm>
              <a:custGeom>
                <a:avLst/>
                <a:gdLst/>
                <a:ahLst/>
                <a:cxnLst>
                  <a:cxn ang="0">
                    <a:pos x="0" y="0"/>
                  </a:cxn>
                  <a:cxn ang="0">
                    <a:pos x="1089" y="454"/>
                  </a:cxn>
                  <a:cxn ang="0">
                    <a:pos x="953" y="771"/>
                  </a:cxn>
                  <a:cxn ang="0">
                    <a:pos x="0" y="0"/>
                  </a:cxn>
                </a:cxnLst>
                <a:rect l="0" t="0" r="r" b="b"/>
                <a:pathLst>
                  <a:path w="1089" h="771">
                    <a:moveTo>
                      <a:pt x="0" y="0"/>
                    </a:moveTo>
                    <a:lnTo>
                      <a:pt x="1089" y="454"/>
                    </a:lnTo>
                    <a:lnTo>
                      <a:pt x="953" y="771"/>
                    </a:lnTo>
                    <a:lnTo>
                      <a:pt x="0" y="0"/>
                    </a:lnTo>
                    <a:close/>
                  </a:path>
                </a:pathLst>
              </a:custGeom>
              <a:pattFill prst="ltVert">
                <a:fgClr>
                  <a:schemeClr val="bg2"/>
                </a:fgClr>
                <a:bgClr>
                  <a:schemeClr val="bg1"/>
                </a:bgClr>
              </a:pattFill>
              <a:ln w="9525" cap="flat" cmpd="sng">
                <a:solidFill>
                  <a:srgbClr val="000000"/>
                </a:solidFill>
                <a:prstDash val="solid"/>
                <a:round/>
                <a:headEnd type="none" w="sm" len="sm"/>
                <a:tailEnd type="none" w="sm" len="sm"/>
              </a:ln>
              <a:effectLst/>
            </p:spPr>
            <p:txBody>
              <a:bodyPr/>
              <a:lstStyle/>
              <a:p>
                <a:endParaRPr lang="da-DK">
                  <a:solidFill>
                    <a:srgbClr val="FFFFFF"/>
                  </a:solidFill>
                </a:endParaRPr>
              </a:p>
            </p:txBody>
          </p:sp>
          <p:sp>
            <p:nvSpPr>
              <p:cNvPr id="79888" name="Freeform 16"/>
              <p:cNvSpPr>
                <a:spLocks/>
              </p:cNvSpPr>
              <p:nvPr/>
            </p:nvSpPr>
            <p:spPr bwMode="auto">
              <a:xfrm rot="74984" flipH="1">
                <a:off x="4140" y="1930"/>
                <a:ext cx="1144" cy="810"/>
              </a:xfrm>
              <a:custGeom>
                <a:avLst/>
                <a:gdLst/>
                <a:ahLst/>
                <a:cxnLst>
                  <a:cxn ang="0">
                    <a:pos x="0" y="0"/>
                  </a:cxn>
                  <a:cxn ang="0">
                    <a:pos x="1089" y="454"/>
                  </a:cxn>
                  <a:cxn ang="0">
                    <a:pos x="953" y="771"/>
                  </a:cxn>
                  <a:cxn ang="0">
                    <a:pos x="0" y="0"/>
                  </a:cxn>
                </a:cxnLst>
                <a:rect l="0" t="0" r="r" b="b"/>
                <a:pathLst>
                  <a:path w="1089" h="771">
                    <a:moveTo>
                      <a:pt x="0" y="0"/>
                    </a:moveTo>
                    <a:lnTo>
                      <a:pt x="1089" y="454"/>
                    </a:lnTo>
                    <a:lnTo>
                      <a:pt x="953" y="771"/>
                    </a:lnTo>
                    <a:lnTo>
                      <a:pt x="0" y="0"/>
                    </a:lnTo>
                    <a:close/>
                  </a:path>
                </a:pathLst>
              </a:custGeom>
              <a:pattFill prst="ltVert">
                <a:fgClr>
                  <a:schemeClr val="bg2"/>
                </a:fgClr>
                <a:bgClr>
                  <a:schemeClr val="bg1"/>
                </a:bgClr>
              </a:pattFill>
              <a:ln w="9525" cap="flat" cmpd="sng">
                <a:solidFill>
                  <a:srgbClr val="000000"/>
                </a:solidFill>
                <a:prstDash val="solid"/>
                <a:round/>
                <a:headEnd type="none" w="sm" len="sm"/>
                <a:tailEnd type="none" w="sm" len="sm"/>
              </a:ln>
              <a:effectLst/>
            </p:spPr>
            <p:txBody>
              <a:bodyPr/>
              <a:lstStyle/>
              <a:p>
                <a:endParaRPr lang="da-DK">
                  <a:solidFill>
                    <a:srgbClr val="FFFFFF"/>
                  </a:solidFill>
                </a:endParaRPr>
              </a:p>
            </p:txBody>
          </p:sp>
          <p:sp>
            <p:nvSpPr>
              <p:cNvPr id="79889" name="AutoShape 17"/>
              <p:cNvSpPr>
                <a:spLocks noChangeArrowheads="1"/>
              </p:cNvSpPr>
              <p:nvPr/>
            </p:nvSpPr>
            <p:spPr bwMode="auto">
              <a:xfrm rot="10800000">
                <a:off x="2653" y="1797"/>
                <a:ext cx="2953" cy="590"/>
              </a:xfrm>
              <a:prstGeom prst="triangle">
                <a:avLst>
                  <a:gd name="adj" fmla="val 50000"/>
                </a:avLst>
              </a:prstGeom>
              <a:noFill/>
              <a:ln w="9525">
                <a:solidFill>
                  <a:schemeClr val="accent1"/>
                </a:solidFill>
                <a:miter lim="800000"/>
                <a:headEnd type="none" w="sm" len="sm"/>
                <a:tailEnd type="none" w="sm" len="sm"/>
              </a:ln>
              <a:effectLst/>
            </p:spPr>
            <p:txBody>
              <a:bodyPr wrap="none" anchor="ctr"/>
              <a:lstStyle/>
              <a:p>
                <a:endParaRPr lang="da-DK">
                  <a:solidFill>
                    <a:srgbClr val="FFFFFF"/>
                  </a:solidFill>
                </a:endParaRPr>
              </a:p>
            </p:txBody>
          </p:sp>
          <p:sp>
            <p:nvSpPr>
              <p:cNvPr id="79890" name="AutoShape 18"/>
              <p:cNvSpPr>
                <a:spLocks noChangeArrowheads="1"/>
              </p:cNvSpPr>
              <p:nvPr/>
            </p:nvSpPr>
            <p:spPr bwMode="auto">
              <a:xfrm rot="10800000">
                <a:off x="3006" y="1942"/>
                <a:ext cx="2260" cy="454"/>
              </a:xfrm>
              <a:prstGeom prst="triangle">
                <a:avLst>
                  <a:gd name="adj" fmla="val 50000"/>
                </a:avLst>
              </a:prstGeom>
              <a:solidFill>
                <a:srgbClr val="00CCFF"/>
              </a:solidFill>
              <a:ln w="9525">
                <a:solidFill>
                  <a:schemeClr val="tx1"/>
                </a:solidFill>
                <a:miter lim="800000"/>
                <a:headEnd type="none" w="sm" len="sm"/>
                <a:tailEnd type="none" w="sm" len="sm"/>
              </a:ln>
              <a:effectLst/>
            </p:spPr>
            <p:txBody>
              <a:bodyPr wrap="none" anchor="ctr"/>
              <a:lstStyle/>
              <a:p>
                <a:endParaRPr lang="da-DK">
                  <a:solidFill>
                    <a:srgbClr val="FFFFFF"/>
                  </a:solidFill>
                </a:endParaRPr>
              </a:p>
            </p:txBody>
          </p:sp>
        </p:grpSp>
        <p:sp>
          <p:nvSpPr>
            <p:cNvPr id="79891" name="AutoShape 19"/>
            <p:cNvSpPr>
              <a:spLocks/>
            </p:cNvSpPr>
            <p:nvPr/>
          </p:nvSpPr>
          <p:spPr bwMode="auto">
            <a:xfrm>
              <a:off x="5012" y="2409"/>
              <a:ext cx="576" cy="250"/>
            </a:xfrm>
            <a:prstGeom prst="borderCallout1">
              <a:avLst>
                <a:gd name="adj1" fmla="val 28801"/>
                <a:gd name="adj2" fmla="val -8333"/>
                <a:gd name="adj3" fmla="val -69602"/>
                <a:gd name="adj4" fmla="val -49306"/>
              </a:avLst>
            </a:prstGeom>
            <a:noFill/>
            <a:ln w="9525">
              <a:solidFill>
                <a:schemeClr val="accent1"/>
              </a:solidFill>
              <a:miter lim="800000"/>
              <a:headEnd type="none" w="sm" len="sm"/>
              <a:tailEnd type="none" w="sm" len="sm"/>
            </a:ln>
            <a:effectLst/>
          </p:spPr>
          <p:txBody>
            <a:bodyPr lIns="18000" tIns="10800" rIns="36000" bIns="10800">
              <a:spAutoFit/>
            </a:bodyPr>
            <a:lstStyle/>
            <a:p>
              <a:pPr algn="ctr" eaLnBrk="0" hangingPunct="0"/>
              <a:r>
                <a:rPr lang="en-US" sz="2400">
                  <a:solidFill>
                    <a:srgbClr val="FFFFFF"/>
                  </a:solidFill>
                  <a:latin typeface="Arial" charset="0"/>
                  <a:sym typeface="Symbol" pitchFamily="18" charset="2"/>
                </a:rPr>
                <a:t></a:t>
              </a:r>
              <a:r>
                <a:rPr lang="en-US" sz="1600">
                  <a:solidFill>
                    <a:srgbClr val="FFFFFF"/>
                  </a:solidFill>
                  <a:latin typeface="Arial" charset="0"/>
                  <a:sym typeface="Symbol" pitchFamily="18" charset="2"/>
                </a:rPr>
                <a:t>o</a:t>
              </a:r>
            </a:p>
          </p:txBody>
        </p:sp>
      </p:grpSp>
      <p:grpSp>
        <p:nvGrpSpPr>
          <p:cNvPr id="79892" name="Group 20"/>
          <p:cNvGrpSpPr>
            <a:grpSpLocks/>
          </p:cNvGrpSpPr>
          <p:nvPr/>
        </p:nvGrpSpPr>
        <p:grpSpPr bwMode="auto">
          <a:xfrm>
            <a:off x="3923928" y="4624015"/>
            <a:ext cx="4802188" cy="1420813"/>
            <a:chOff x="2608" y="3148"/>
            <a:chExt cx="3025" cy="895"/>
          </a:xfrm>
        </p:grpSpPr>
        <p:grpSp>
          <p:nvGrpSpPr>
            <p:cNvPr id="79893" name="Group 21"/>
            <p:cNvGrpSpPr>
              <a:grpSpLocks/>
            </p:cNvGrpSpPr>
            <p:nvPr/>
          </p:nvGrpSpPr>
          <p:grpSpPr bwMode="auto">
            <a:xfrm>
              <a:off x="2608" y="3148"/>
              <a:ext cx="2953" cy="645"/>
              <a:chOff x="2653" y="2931"/>
              <a:chExt cx="2953" cy="645"/>
            </a:xfrm>
          </p:grpSpPr>
          <p:sp>
            <p:nvSpPr>
              <p:cNvPr id="79894" name="AutoShape 22"/>
              <p:cNvSpPr>
                <a:spLocks noChangeArrowheads="1"/>
              </p:cNvSpPr>
              <p:nvPr/>
            </p:nvSpPr>
            <p:spPr bwMode="auto">
              <a:xfrm rot="10800000">
                <a:off x="2653" y="2931"/>
                <a:ext cx="2953" cy="590"/>
              </a:xfrm>
              <a:prstGeom prst="triangle">
                <a:avLst>
                  <a:gd name="adj" fmla="val 50000"/>
                </a:avLst>
              </a:prstGeom>
              <a:noFill/>
              <a:ln w="9525">
                <a:solidFill>
                  <a:schemeClr val="accent1"/>
                </a:solidFill>
                <a:miter lim="800000"/>
                <a:headEnd type="none" w="sm" len="sm"/>
                <a:tailEnd type="none" w="sm" len="sm"/>
              </a:ln>
              <a:effectLst/>
            </p:spPr>
            <p:txBody>
              <a:bodyPr wrap="none" anchor="ctr"/>
              <a:lstStyle/>
              <a:p>
                <a:endParaRPr lang="da-DK">
                  <a:solidFill>
                    <a:srgbClr val="FFFFFF"/>
                  </a:solidFill>
                </a:endParaRPr>
              </a:p>
            </p:txBody>
          </p:sp>
          <p:sp>
            <p:nvSpPr>
              <p:cNvPr id="79895" name="AutoShape 23"/>
              <p:cNvSpPr>
                <a:spLocks noChangeArrowheads="1"/>
              </p:cNvSpPr>
              <p:nvPr/>
            </p:nvSpPr>
            <p:spPr bwMode="auto">
              <a:xfrm rot="10800000">
                <a:off x="3006" y="3076"/>
                <a:ext cx="2260" cy="454"/>
              </a:xfrm>
              <a:prstGeom prst="triangle">
                <a:avLst>
                  <a:gd name="adj" fmla="val 50000"/>
                </a:avLst>
              </a:prstGeom>
              <a:solidFill>
                <a:srgbClr val="00CCFF"/>
              </a:solidFill>
              <a:ln w="9525">
                <a:solidFill>
                  <a:schemeClr val="tx1"/>
                </a:solidFill>
                <a:miter lim="800000"/>
                <a:headEnd type="none" w="sm" len="sm"/>
                <a:tailEnd type="none" w="sm" len="sm"/>
              </a:ln>
              <a:effectLst/>
            </p:spPr>
            <p:txBody>
              <a:bodyPr wrap="none" anchor="ctr"/>
              <a:lstStyle/>
              <a:p>
                <a:endParaRPr lang="da-DK">
                  <a:solidFill>
                    <a:srgbClr val="FFFFFF"/>
                  </a:solidFill>
                </a:endParaRPr>
              </a:p>
            </p:txBody>
          </p:sp>
          <p:sp>
            <p:nvSpPr>
              <p:cNvPr id="79896" name="AutoShape 24"/>
              <p:cNvSpPr>
                <a:spLocks noChangeArrowheads="1"/>
              </p:cNvSpPr>
              <p:nvPr/>
            </p:nvSpPr>
            <p:spPr bwMode="auto">
              <a:xfrm rot="-47487458">
                <a:off x="3384" y="2827"/>
                <a:ext cx="318" cy="1179"/>
              </a:xfrm>
              <a:prstGeom prst="parallelogram">
                <a:avLst>
                  <a:gd name="adj" fmla="val 25000"/>
                </a:avLst>
              </a:prstGeom>
              <a:pattFill prst="ltVert">
                <a:fgClr>
                  <a:schemeClr val="bg2"/>
                </a:fgClr>
                <a:bgClr>
                  <a:schemeClr val="bg1"/>
                </a:bgClr>
              </a:pattFill>
              <a:ln w="9525">
                <a:solidFill>
                  <a:srgbClr val="000000"/>
                </a:solidFill>
                <a:miter lim="800000"/>
                <a:headEnd type="none" w="sm" len="sm"/>
                <a:tailEnd type="none" w="sm" len="sm"/>
              </a:ln>
              <a:effectLst/>
            </p:spPr>
            <p:txBody>
              <a:bodyPr wrap="none" anchor="ctr"/>
              <a:lstStyle/>
              <a:p>
                <a:endParaRPr lang="da-DK">
                  <a:solidFill>
                    <a:srgbClr val="FFFFFF"/>
                  </a:solidFill>
                </a:endParaRPr>
              </a:p>
            </p:txBody>
          </p:sp>
          <p:sp>
            <p:nvSpPr>
              <p:cNvPr id="79897" name="AutoShape 25"/>
              <p:cNvSpPr>
                <a:spLocks noChangeArrowheads="1"/>
              </p:cNvSpPr>
              <p:nvPr/>
            </p:nvSpPr>
            <p:spPr bwMode="auto">
              <a:xfrm rot="-60976333">
                <a:off x="4581" y="2827"/>
                <a:ext cx="318" cy="1179"/>
              </a:xfrm>
              <a:prstGeom prst="parallelogram">
                <a:avLst>
                  <a:gd name="adj" fmla="val 25000"/>
                </a:avLst>
              </a:prstGeom>
              <a:pattFill prst="ltVert">
                <a:fgClr>
                  <a:schemeClr val="bg2"/>
                </a:fgClr>
                <a:bgClr>
                  <a:schemeClr val="bg1"/>
                </a:bgClr>
              </a:pattFill>
              <a:ln w="9525">
                <a:solidFill>
                  <a:srgbClr val="000000"/>
                </a:solidFill>
                <a:miter lim="800000"/>
                <a:headEnd type="none" w="sm" len="sm"/>
                <a:tailEnd type="none" w="sm" len="sm"/>
              </a:ln>
              <a:effectLst/>
            </p:spPr>
            <p:txBody>
              <a:bodyPr wrap="none" anchor="ctr"/>
              <a:lstStyle/>
              <a:p>
                <a:endParaRPr lang="da-DK">
                  <a:solidFill>
                    <a:srgbClr val="FFFFFF"/>
                  </a:solidFill>
                </a:endParaRPr>
              </a:p>
            </p:txBody>
          </p:sp>
        </p:grpSp>
        <p:sp>
          <p:nvSpPr>
            <p:cNvPr id="79898" name="AutoShape 26"/>
            <p:cNvSpPr>
              <a:spLocks/>
            </p:cNvSpPr>
            <p:nvPr/>
          </p:nvSpPr>
          <p:spPr bwMode="auto">
            <a:xfrm>
              <a:off x="5057" y="3793"/>
              <a:ext cx="576" cy="250"/>
            </a:xfrm>
            <a:prstGeom prst="borderCallout1">
              <a:avLst>
                <a:gd name="adj1" fmla="val 28801"/>
                <a:gd name="adj2" fmla="val -8333"/>
                <a:gd name="adj3" fmla="val -69602"/>
                <a:gd name="adj4" fmla="val -49306"/>
              </a:avLst>
            </a:prstGeom>
            <a:noFill/>
            <a:ln w="9525">
              <a:solidFill>
                <a:schemeClr val="accent1"/>
              </a:solidFill>
              <a:miter lim="800000"/>
              <a:headEnd type="none" w="sm" len="sm"/>
              <a:tailEnd type="none" w="sm" len="sm"/>
            </a:ln>
            <a:effectLst/>
          </p:spPr>
          <p:txBody>
            <a:bodyPr lIns="18000" tIns="10800" rIns="36000" bIns="10800">
              <a:spAutoFit/>
            </a:bodyPr>
            <a:lstStyle/>
            <a:p>
              <a:pPr algn="ctr" eaLnBrk="0" hangingPunct="0"/>
              <a:r>
                <a:rPr lang="en-US" sz="2400">
                  <a:solidFill>
                    <a:srgbClr val="FFFFFF"/>
                  </a:solidFill>
                  <a:latin typeface="Arial" charset="0"/>
                  <a:sym typeface="Symbol" pitchFamily="18" charset="2"/>
                </a:rPr>
                <a:t></a:t>
              </a:r>
              <a:r>
                <a:rPr lang="en-US" sz="1600">
                  <a:solidFill>
                    <a:srgbClr val="FFFFFF"/>
                  </a:solidFill>
                  <a:latin typeface="Arial" charset="0"/>
                  <a:sym typeface="Symbol" pitchFamily="18" charset="2"/>
                </a:rPr>
                <a:t>o</a:t>
              </a:r>
            </a:p>
          </p:txBody>
        </p:sp>
      </p:gr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19" name="Rectangle 23"/>
          <p:cNvSpPr>
            <a:spLocks noChangeArrowheads="1"/>
          </p:cNvSpPr>
          <p:nvPr/>
        </p:nvSpPr>
        <p:spPr bwMode="auto">
          <a:xfrm>
            <a:off x="546100" y="3175000"/>
            <a:ext cx="3227388" cy="2430463"/>
          </a:xfrm>
          <a:prstGeom prst="rect">
            <a:avLst/>
          </a:prstGeom>
          <a:noFill/>
          <a:ln w="12700">
            <a:noFill/>
            <a:miter lim="800000"/>
            <a:headEnd type="none" w="sm" len="sm"/>
            <a:tailEnd type="none" w="sm" len="sm"/>
          </a:ln>
          <a:effectLst/>
        </p:spPr>
        <p:txBody>
          <a:bodyPr>
            <a:spAutoFit/>
          </a:bodyPr>
          <a:lstStyle/>
          <a:p>
            <a:pPr defTabSz="762000" eaLnBrk="0" hangingPunct="0"/>
            <a:r>
              <a:rPr lang="en-GB" sz="1800" b="1" dirty="0">
                <a:solidFill>
                  <a:srgbClr val="FFFFFF"/>
                </a:solidFill>
                <a:latin typeface="Arial" charset="0"/>
              </a:rPr>
              <a:t>Resistance Radius:</a:t>
            </a:r>
          </a:p>
          <a:p>
            <a:pPr defTabSz="762000" eaLnBrk="0" hangingPunct="0">
              <a:spcBef>
                <a:spcPct val="50000"/>
              </a:spcBef>
            </a:pPr>
            <a:endParaRPr lang="en-GB" sz="1800" b="1" dirty="0">
              <a:solidFill>
                <a:srgbClr val="FFFFFF"/>
              </a:solidFill>
              <a:effectLst>
                <a:outerShdw blurRad="38100" dist="38100" dir="2700000" algn="tl">
                  <a:srgbClr val="C0C0C0"/>
                </a:outerShdw>
              </a:effectLst>
              <a:latin typeface="Arial" charset="0"/>
            </a:endParaRPr>
          </a:p>
          <a:p>
            <a:pPr defTabSz="762000" eaLnBrk="0" hangingPunct="0">
              <a:spcBef>
                <a:spcPct val="50000"/>
              </a:spcBef>
            </a:pPr>
            <a:endParaRPr lang="en-GB" sz="1800" b="1" dirty="0">
              <a:solidFill>
                <a:srgbClr val="FFFFFF"/>
              </a:solidFill>
              <a:effectLst>
                <a:outerShdw blurRad="38100" dist="38100" dir="2700000" algn="tl">
                  <a:srgbClr val="C0C0C0"/>
                </a:outerShdw>
              </a:effectLst>
              <a:latin typeface="Arial" charset="0"/>
            </a:endParaRPr>
          </a:p>
          <a:p>
            <a:pPr defTabSz="762000" eaLnBrk="0" hangingPunct="0">
              <a:spcBef>
                <a:spcPct val="50000"/>
              </a:spcBef>
            </a:pPr>
            <a:endParaRPr lang="en-GB" sz="1800" b="1" dirty="0">
              <a:solidFill>
                <a:srgbClr val="FFFFFF"/>
              </a:solidFill>
              <a:effectLst>
                <a:outerShdw blurRad="38100" dist="38100" dir="2700000" algn="tl">
                  <a:srgbClr val="C0C0C0"/>
                </a:outerShdw>
              </a:effectLst>
              <a:latin typeface="Arial" charset="0"/>
            </a:endParaRPr>
          </a:p>
          <a:p>
            <a:pPr defTabSz="762000" eaLnBrk="0" hangingPunct="0">
              <a:spcBef>
                <a:spcPct val="50000"/>
              </a:spcBef>
            </a:pPr>
            <a:endParaRPr lang="en-GB" sz="1800" b="1" dirty="0">
              <a:solidFill>
                <a:srgbClr val="FFFFFF"/>
              </a:solidFill>
              <a:effectLst>
                <a:outerShdw blurRad="38100" dist="38100" dir="2700000" algn="tl">
                  <a:srgbClr val="C0C0C0"/>
                </a:outerShdw>
              </a:effectLst>
              <a:latin typeface="Arial" charset="0"/>
            </a:endParaRPr>
          </a:p>
          <a:p>
            <a:pPr defTabSz="762000" eaLnBrk="0" hangingPunct="0">
              <a:spcBef>
                <a:spcPct val="50000"/>
              </a:spcBef>
            </a:pPr>
            <a:r>
              <a:rPr lang="en-GB" sz="1800" b="1" dirty="0">
                <a:solidFill>
                  <a:srgbClr val="FFFFFF"/>
                </a:solidFill>
                <a:latin typeface="Arial" charset="0"/>
              </a:rPr>
              <a:t>Hydraulic  Radius:</a:t>
            </a:r>
          </a:p>
        </p:txBody>
      </p:sp>
      <p:sp>
        <p:nvSpPr>
          <p:cNvPr id="2" name="Content Placeholder 1"/>
          <p:cNvSpPr>
            <a:spLocks noGrp="1"/>
          </p:cNvSpPr>
          <p:nvPr>
            <p:ph sz="quarter" idx="13"/>
          </p:nvPr>
        </p:nvSpPr>
        <p:spPr/>
        <p:txBody>
          <a:bodyPr/>
          <a:lstStyle/>
          <a:p>
            <a:pPr marL="0" indent="0">
              <a:buNone/>
            </a:pPr>
            <a:r>
              <a:rPr lang="en-US" dirty="0">
                <a:solidFill>
                  <a:srgbClr val="FFFFFF"/>
                </a:solidFill>
              </a:rPr>
              <a:t>Radius Type (Resistance versus Hydraulic)</a:t>
            </a:r>
          </a:p>
          <a:p>
            <a:pPr marL="0" indent="0">
              <a:buNone/>
            </a:pPr>
            <a:endParaRPr lang="en-GB" dirty="0"/>
          </a:p>
        </p:txBody>
      </p:sp>
      <p:sp>
        <p:nvSpPr>
          <p:cNvPr id="80900" name="AutoShape 4"/>
          <p:cNvSpPr>
            <a:spLocks noChangeArrowheads="1"/>
          </p:cNvSpPr>
          <p:nvPr/>
        </p:nvSpPr>
        <p:spPr bwMode="auto">
          <a:xfrm>
            <a:off x="965200" y="5638800"/>
            <a:ext cx="1568450" cy="914400"/>
          </a:xfrm>
          <a:prstGeom prst="roundRect">
            <a:avLst>
              <a:gd name="adj" fmla="val 16667"/>
            </a:avLst>
          </a:prstGeom>
          <a:solidFill>
            <a:schemeClr val="bg1"/>
          </a:solidFill>
          <a:ln w="12700">
            <a:solidFill>
              <a:schemeClr val="tx1"/>
            </a:solidFill>
            <a:round/>
            <a:headEnd type="none" w="sm" len="sm"/>
            <a:tailEnd type="none" w="sm" len="sm"/>
          </a:ln>
          <a:effectLst/>
        </p:spPr>
        <p:txBody>
          <a:bodyPr wrap="none" anchor="ctr"/>
          <a:lstStyle/>
          <a:p>
            <a:endParaRPr lang="da-DK"/>
          </a:p>
        </p:txBody>
      </p:sp>
      <p:sp>
        <p:nvSpPr>
          <p:cNvPr id="80901" name="AutoShape 5"/>
          <p:cNvSpPr>
            <a:spLocks noChangeArrowheads="1"/>
          </p:cNvSpPr>
          <p:nvPr/>
        </p:nvSpPr>
        <p:spPr bwMode="auto">
          <a:xfrm>
            <a:off x="641350" y="3530600"/>
            <a:ext cx="2146300" cy="914400"/>
          </a:xfrm>
          <a:prstGeom prst="roundRect">
            <a:avLst>
              <a:gd name="adj" fmla="val 16667"/>
            </a:avLst>
          </a:prstGeom>
          <a:solidFill>
            <a:schemeClr val="bg1"/>
          </a:solidFill>
          <a:ln w="12700">
            <a:solidFill>
              <a:schemeClr val="tx1"/>
            </a:solidFill>
            <a:round/>
            <a:headEnd type="none" w="sm" len="sm"/>
            <a:tailEnd type="none" w="sm" len="sm"/>
          </a:ln>
          <a:effectLst/>
        </p:spPr>
        <p:txBody>
          <a:bodyPr wrap="none" anchor="ctr"/>
          <a:lstStyle/>
          <a:p>
            <a:endParaRPr lang="da-DK"/>
          </a:p>
        </p:txBody>
      </p:sp>
      <p:graphicFrame>
        <p:nvGraphicFramePr>
          <p:cNvPr id="80902" name="Object 6"/>
          <p:cNvGraphicFramePr>
            <a:graphicFrameLocks noChangeAspect="1"/>
          </p:cNvGraphicFramePr>
          <p:nvPr>
            <p:extLst>
              <p:ext uri="{D42A27DB-BD31-4B8C-83A1-F6EECF244321}">
                <p14:modId xmlns:p14="http://schemas.microsoft.com/office/powerpoint/2010/main" val="3192742288"/>
              </p:ext>
            </p:extLst>
          </p:nvPr>
        </p:nvGraphicFramePr>
        <p:xfrm>
          <a:off x="803275" y="3606800"/>
          <a:ext cx="1797050" cy="776288"/>
        </p:xfrm>
        <a:graphic>
          <a:graphicData uri="http://schemas.openxmlformats.org/presentationml/2006/ole">
            <mc:AlternateContent xmlns:mc="http://schemas.openxmlformats.org/markup-compatibility/2006">
              <mc:Choice xmlns:v="urn:schemas-microsoft-com:vml" Requires="v">
                <p:oleObj spid="_x0000_s80962" name="Equation" r:id="rId3" imgW="1117440" imgH="482400" progId="Equation.3">
                  <p:embed/>
                </p:oleObj>
              </mc:Choice>
              <mc:Fallback>
                <p:oleObj name="Equation" r:id="rId3" imgW="1117440" imgH="482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5" y="3606800"/>
                        <a:ext cx="1797050" cy="776288"/>
                      </a:xfrm>
                      <a:prstGeom prst="rect">
                        <a:avLst/>
                      </a:prstGeom>
                      <a:noFill/>
                      <a:ln w="9525">
                        <a:noFill/>
                        <a:miter lim="800000"/>
                        <a:headEnd/>
                        <a:tailEnd/>
                      </a:ln>
                      <a:extLst/>
                    </p:spPr>
                  </p:pic>
                </p:oleObj>
              </mc:Fallback>
            </mc:AlternateContent>
          </a:graphicData>
        </a:graphic>
      </p:graphicFrame>
      <p:graphicFrame>
        <p:nvGraphicFramePr>
          <p:cNvPr id="80903" name="Object 7"/>
          <p:cNvGraphicFramePr>
            <a:graphicFrameLocks noChangeAspect="1"/>
          </p:cNvGraphicFramePr>
          <p:nvPr>
            <p:extLst>
              <p:ext uri="{D42A27DB-BD31-4B8C-83A1-F6EECF244321}">
                <p14:modId xmlns:p14="http://schemas.microsoft.com/office/powerpoint/2010/main" val="2903374948"/>
              </p:ext>
            </p:extLst>
          </p:nvPr>
        </p:nvGraphicFramePr>
        <p:xfrm>
          <a:off x="1047750" y="5715000"/>
          <a:ext cx="1320800" cy="765175"/>
        </p:xfrm>
        <a:graphic>
          <a:graphicData uri="http://schemas.openxmlformats.org/presentationml/2006/ole">
            <mc:AlternateContent xmlns:mc="http://schemas.openxmlformats.org/markup-compatibility/2006">
              <mc:Choice xmlns:v="urn:schemas-microsoft-com:vml" Requires="v">
                <p:oleObj spid="_x0000_s80963" name="Equation" r:id="rId5" imgW="482400" imgH="393480" progId="Equation.3">
                  <p:embed/>
                </p:oleObj>
              </mc:Choice>
              <mc:Fallback>
                <p:oleObj name="Equation" r:id="rId5" imgW="482400" imgH="39348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750" y="5715000"/>
                        <a:ext cx="1320800" cy="765175"/>
                      </a:xfrm>
                      <a:prstGeom prst="rect">
                        <a:avLst/>
                      </a:prstGeom>
                      <a:solidFill>
                        <a:schemeClr val="bg1"/>
                      </a:solidFill>
                    </p:spPr>
                  </p:pic>
                </p:oleObj>
              </mc:Fallback>
            </mc:AlternateContent>
          </a:graphicData>
        </a:graphic>
      </p:graphicFrame>
      <p:sp>
        <p:nvSpPr>
          <p:cNvPr id="80904" name="Freeform 8"/>
          <p:cNvSpPr>
            <a:spLocks/>
          </p:cNvSpPr>
          <p:nvPr/>
        </p:nvSpPr>
        <p:spPr bwMode="auto">
          <a:xfrm>
            <a:off x="2641600" y="2159000"/>
            <a:ext cx="4622800" cy="1219200"/>
          </a:xfrm>
          <a:custGeom>
            <a:avLst/>
            <a:gdLst/>
            <a:ahLst/>
            <a:cxnLst>
              <a:cxn ang="0">
                <a:pos x="0" y="0"/>
              </a:cxn>
              <a:cxn ang="0">
                <a:pos x="96" y="240"/>
              </a:cxn>
              <a:cxn ang="0">
                <a:pos x="576" y="336"/>
              </a:cxn>
              <a:cxn ang="0">
                <a:pos x="1440" y="336"/>
              </a:cxn>
              <a:cxn ang="0">
                <a:pos x="2016" y="432"/>
              </a:cxn>
              <a:cxn ang="0">
                <a:pos x="2256" y="816"/>
              </a:cxn>
              <a:cxn ang="0">
                <a:pos x="2400" y="960"/>
              </a:cxn>
              <a:cxn ang="0">
                <a:pos x="2592" y="720"/>
              </a:cxn>
              <a:cxn ang="0">
                <a:pos x="2640" y="336"/>
              </a:cxn>
              <a:cxn ang="0">
                <a:pos x="2688" y="192"/>
              </a:cxn>
              <a:cxn ang="0">
                <a:pos x="2784" y="48"/>
              </a:cxn>
              <a:cxn ang="0">
                <a:pos x="2928" y="0"/>
              </a:cxn>
            </a:cxnLst>
            <a:rect l="0" t="0" r="r" b="b"/>
            <a:pathLst>
              <a:path w="2928" h="976">
                <a:moveTo>
                  <a:pt x="0" y="0"/>
                </a:moveTo>
                <a:cubicBezTo>
                  <a:pt x="0" y="92"/>
                  <a:pt x="0" y="184"/>
                  <a:pt x="96" y="240"/>
                </a:cubicBezTo>
                <a:cubicBezTo>
                  <a:pt x="192" y="296"/>
                  <a:pt x="352" y="320"/>
                  <a:pt x="576" y="336"/>
                </a:cubicBezTo>
                <a:cubicBezTo>
                  <a:pt x="800" y="352"/>
                  <a:pt x="1200" y="320"/>
                  <a:pt x="1440" y="336"/>
                </a:cubicBezTo>
                <a:cubicBezTo>
                  <a:pt x="1680" y="352"/>
                  <a:pt x="1880" y="352"/>
                  <a:pt x="2016" y="432"/>
                </a:cubicBezTo>
                <a:cubicBezTo>
                  <a:pt x="2152" y="512"/>
                  <a:pt x="2192" y="728"/>
                  <a:pt x="2256" y="816"/>
                </a:cubicBezTo>
                <a:cubicBezTo>
                  <a:pt x="2320" y="904"/>
                  <a:pt x="2344" y="976"/>
                  <a:pt x="2400" y="960"/>
                </a:cubicBezTo>
                <a:cubicBezTo>
                  <a:pt x="2456" y="944"/>
                  <a:pt x="2552" y="824"/>
                  <a:pt x="2592" y="720"/>
                </a:cubicBezTo>
                <a:cubicBezTo>
                  <a:pt x="2632" y="616"/>
                  <a:pt x="2624" y="424"/>
                  <a:pt x="2640" y="336"/>
                </a:cubicBezTo>
                <a:cubicBezTo>
                  <a:pt x="2656" y="248"/>
                  <a:pt x="2664" y="240"/>
                  <a:pt x="2688" y="192"/>
                </a:cubicBezTo>
                <a:cubicBezTo>
                  <a:pt x="2712" y="144"/>
                  <a:pt x="2744" y="80"/>
                  <a:pt x="2784" y="48"/>
                </a:cubicBezTo>
                <a:cubicBezTo>
                  <a:pt x="2824" y="16"/>
                  <a:pt x="2876" y="8"/>
                  <a:pt x="2928" y="0"/>
                </a:cubicBezTo>
              </a:path>
            </a:pathLst>
          </a:custGeom>
          <a:noFill/>
          <a:ln w="38100" cap="flat" cmpd="sng">
            <a:solidFill>
              <a:schemeClr val="accent1"/>
            </a:solidFill>
            <a:prstDash val="solid"/>
            <a:round/>
            <a:headEnd type="none" w="sm" len="sm"/>
            <a:tailEnd type="none" w="sm" len="sm"/>
          </a:ln>
          <a:effectLst/>
        </p:spPr>
        <p:txBody>
          <a:bodyPr wrap="none" anchor="ctr"/>
          <a:lstStyle/>
          <a:p>
            <a:endParaRPr lang="da-DK"/>
          </a:p>
        </p:txBody>
      </p:sp>
      <p:sp>
        <p:nvSpPr>
          <p:cNvPr id="80905" name="Line 9"/>
          <p:cNvSpPr>
            <a:spLocks noChangeShapeType="1"/>
          </p:cNvSpPr>
          <p:nvPr/>
        </p:nvSpPr>
        <p:spPr bwMode="auto">
          <a:xfrm>
            <a:off x="2641600" y="2235200"/>
            <a:ext cx="4375150" cy="0"/>
          </a:xfrm>
          <a:prstGeom prst="line">
            <a:avLst/>
          </a:prstGeom>
          <a:noFill/>
          <a:ln w="28575">
            <a:solidFill>
              <a:srgbClr val="0033CC"/>
            </a:solidFill>
            <a:round/>
            <a:headEnd type="none" w="sm" len="sm"/>
            <a:tailEnd type="none" w="sm" len="sm"/>
          </a:ln>
          <a:effectLst/>
        </p:spPr>
        <p:txBody>
          <a:bodyPr wrap="none" anchor="ctr"/>
          <a:lstStyle/>
          <a:p>
            <a:endParaRPr lang="da-DK"/>
          </a:p>
        </p:txBody>
      </p:sp>
      <p:sp>
        <p:nvSpPr>
          <p:cNvPr id="80906" name="Line 10"/>
          <p:cNvSpPr>
            <a:spLocks noChangeShapeType="1"/>
          </p:cNvSpPr>
          <p:nvPr/>
        </p:nvSpPr>
        <p:spPr bwMode="auto">
          <a:xfrm>
            <a:off x="5861050" y="2235200"/>
            <a:ext cx="0" cy="457200"/>
          </a:xfrm>
          <a:prstGeom prst="line">
            <a:avLst/>
          </a:prstGeom>
          <a:noFill/>
          <a:ln w="12700">
            <a:solidFill>
              <a:schemeClr val="bg2"/>
            </a:solidFill>
            <a:round/>
            <a:headEnd type="triangle" w="med" len="med"/>
            <a:tailEnd type="triangle" w="med" len="med"/>
          </a:ln>
          <a:effectLst/>
        </p:spPr>
        <p:txBody>
          <a:bodyPr wrap="none" anchor="ctr"/>
          <a:lstStyle/>
          <a:p>
            <a:endParaRPr lang="da-DK"/>
          </a:p>
        </p:txBody>
      </p:sp>
      <p:sp>
        <p:nvSpPr>
          <p:cNvPr id="80907" name="Text Box 11"/>
          <p:cNvSpPr txBox="1">
            <a:spLocks noChangeArrowheads="1"/>
          </p:cNvSpPr>
          <p:nvPr/>
        </p:nvSpPr>
        <p:spPr bwMode="auto">
          <a:xfrm>
            <a:off x="5613400" y="2279650"/>
            <a:ext cx="200025" cy="33655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600" b="1">
                <a:solidFill>
                  <a:srgbClr val="FFFFFF"/>
                </a:solidFill>
                <a:latin typeface="Arial"/>
              </a:rPr>
              <a:t>y</a:t>
            </a:r>
            <a:endParaRPr lang="en-GB" b="1">
              <a:solidFill>
                <a:srgbClr val="FFFFFF"/>
              </a:solidFill>
              <a:latin typeface="Arial"/>
            </a:endParaRPr>
          </a:p>
        </p:txBody>
      </p:sp>
      <p:sp>
        <p:nvSpPr>
          <p:cNvPr id="80908" name="Text Box 12"/>
          <p:cNvSpPr txBox="1">
            <a:spLocks noChangeArrowheads="1"/>
          </p:cNvSpPr>
          <p:nvPr/>
        </p:nvSpPr>
        <p:spPr bwMode="auto">
          <a:xfrm>
            <a:off x="4292600" y="2211388"/>
            <a:ext cx="349250" cy="366712"/>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800" b="1">
                <a:solidFill>
                  <a:srgbClr val="FFFFFF"/>
                </a:solidFill>
                <a:latin typeface="Arial"/>
              </a:rPr>
              <a:t>A</a:t>
            </a:r>
            <a:endParaRPr lang="en-GB" sz="2400" b="1">
              <a:solidFill>
                <a:srgbClr val="FFFFFF"/>
              </a:solidFill>
              <a:latin typeface="Arial"/>
            </a:endParaRPr>
          </a:p>
        </p:txBody>
      </p:sp>
      <p:sp>
        <p:nvSpPr>
          <p:cNvPr id="80909" name="Line 13"/>
          <p:cNvSpPr>
            <a:spLocks noChangeShapeType="1"/>
          </p:cNvSpPr>
          <p:nvPr/>
        </p:nvSpPr>
        <p:spPr bwMode="auto">
          <a:xfrm>
            <a:off x="2641600" y="2006600"/>
            <a:ext cx="4375150" cy="0"/>
          </a:xfrm>
          <a:prstGeom prst="line">
            <a:avLst/>
          </a:prstGeom>
          <a:noFill/>
          <a:ln w="12700">
            <a:solidFill>
              <a:schemeClr val="bg2"/>
            </a:solidFill>
            <a:round/>
            <a:headEnd type="triangle" w="med" len="med"/>
            <a:tailEnd type="triangle" w="med" len="med"/>
          </a:ln>
          <a:effectLst/>
        </p:spPr>
        <p:txBody>
          <a:bodyPr wrap="none" anchor="ctr"/>
          <a:lstStyle/>
          <a:p>
            <a:endParaRPr lang="da-DK"/>
          </a:p>
        </p:txBody>
      </p:sp>
      <p:sp>
        <p:nvSpPr>
          <p:cNvPr id="80910" name="Text Box 14"/>
          <p:cNvSpPr txBox="1">
            <a:spLocks noChangeArrowheads="1"/>
          </p:cNvSpPr>
          <p:nvPr/>
        </p:nvSpPr>
        <p:spPr bwMode="auto">
          <a:xfrm>
            <a:off x="4564063" y="1701800"/>
            <a:ext cx="200025" cy="366713"/>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b="1">
                <a:solidFill>
                  <a:srgbClr val="FFFFFF"/>
                </a:solidFill>
                <a:latin typeface="Arial"/>
              </a:rPr>
              <a:t>B</a:t>
            </a:r>
            <a:endParaRPr lang="en-GB" sz="2400" b="1">
              <a:solidFill>
                <a:srgbClr val="FFFFFF"/>
              </a:solidFill>
              <a:latin typeface="Arial"/>
            </a:endParaRPr>
          </a:p>
        </p:txBody>
      </p:sp>
      <p:sp>
        <p:nvSpPr>
          <p:cNvPr id="80911" name="Freeform 15"/>
          <p:cNvSpPr>
            <a:spLocks/>
          </p:cNvSpPr>
          <p:nvPr/>
        </p:nvSpPr>
        <p:spPr bwMode="auto">
          <a:xfrm>
            <a:off x="4895850" y="3606800"/>
            <a:ext cx="3219450" cy="990600"/>
          </a:xfrm>
          <a:custGeom>
            <a:avLst/>
            <a:gdLst/>
            <a:ahLst/>
            <a:cxnLst>
              <a:cxn ang="0">
                <a:pos x="0" y="0"/>
              </a:cxn>
              <a:cxn ang="0">
                <a:pos x="96" y="192"/>
              </a:cxn>
              <a:cxn ang="0">
                <a:pos x="192" y="240"/>
              </a:cxn>
              <a:cxn ang="0">
                <a:pos x="240" y="288"/>
              </a:cxn>
              <a:cxn ang="0">
                <a:pos x="528" y="336"/>
              </a:cxn>
              <a:cxn ang="0">
                <a:pos x="1392" y="336"/>
              </a:cxn>
              <a:cxn ang="0">
                <a:pos x="1776" y="336"/>
              </a:cxn>
              <a:cxn ang="0">
                <a:pos x="1920" y="384"/>
              </a:cxn>
              <a:cxn ang="0">
                <a:pos x="2016" y="480"/>
              </a:cxn>
              <a:cxn ang="0">
                <a:pos x="2112" y="624"/>
              </a:cxn>
              <a:cxn ang="0">
                <a:pos x="2208" y="768"/>
              </a:cxn>
              <a:cxn ang="0">
                <a:pos x="2304" y="816"/>
              </a:cxn>
              <a:cxn ang="0">
                <a:pos x="2496" y="720"/>
              </a:cxn>
              <a:cxn ang="0">
                <a:pos x="2640" y="480"/>
              </a:cxn>
              <a:cxn ang="0">
                <a:pos x="2688" y="192"/>
              </a:cxn>
              <a:cxn ang="0">
                <a:pos x="2736" y="96"/>
              </a:cxn>
              <a:cxn ang="0">
                <a:pos x="2784" y="48"/>
              </a:cxn>
            </a:cxnLst>
            <a:rect l="0" t="0" r="r" b="b"/>
            <a:pathLst>
              <a:path w="2784" h="824">
                <a:moveTo>
                  <a:pt x="0" y="0"/>
                </a:moveTo>
                <a:cubicBezTo>
                  <a:pt x="32" y="76"/>
                  <a:pt x="64" y="152"/>
                  <a:pt x="96" y="192"/>
                </a:cubicBezTo>
                <a:cubicBezTo>
                  <a:pt x="128" y="232"/>
                  <a:pt x="168" y="224"/>
                  <a:pt x="192" y="240"/>
                </a:cubicBezTo>
                <a:cubicBezTo>
                  <a:pt x="216" y="256"/>
                  <a:pt x="184" y="272"/>
                  <a:pt x="240" y="288"/>
                </a:cubicBezTo>
                <a:cubicBezTo>
                  <a:pt x="296" y="304"/>
                  <a:pt x="336" y="328"/>
                  <a:pt x="528" y="336"/>
                </a:cubicBezTo>
                <a:cubicBezTo>
                  <a:pt x="720" y="344"/>
                  <a:pt x="1184" y="336"/>
                  <a:pt x="1392" y="336"/>
                </a:cubicBezTo>
                <a:cubicBezTo>
                  <a:pt x="1600" y="336"/>
                  <a:pt x="1688" y="328"/>
                  <a:pt x="1776" y="336"/>
                </a:cubicBezTo>
                <a:cubicBezTo>
                  <a:pt x="1864" y="344"/>
                  <a:pt x="1880" y="360"/>
                  <a:pt x="1920" y="384"/>
                </a:cubicBezTo>
                <a:cubicBezTo>
                  <a:pt x="1960" y="408"/>
                  <a:pt x="1984" y="440"/>
                  <a:pt x="2016" y="480"/>
                </a:cubicBezTo>
                <a:cubicBezTo>
                  <a:pt x="2048" y="520"/>
                  <a:pt x="2080" y="576"/>
                  <a:pt x="2112" y="624"/>
                </a:cubicBezTo>
                <a:cubicBezTo>
                  <a:pt x="2144" y="672"/>
                  <a:pt x="2176" y="736"/>
                  <a:pt x="2208" y="768"/>
                </a:cubicBezTo>
                <a:cubicBezTo>
                  <a:pt x="2240" y="800"/>
                  <a:pt x="2256" y="824"/>
                  <a:pt x="2304" y="816"/>
                </a:cubicBezTo>
                <a:cubicBezTo>
                  <a:pt x="2352" y="808"/>
                  <a:pt x="2440" y="776"/>
                  <a:pt x="2496" y="720"/>
                </a:cubicBezTo>
                <a:cubicBezTo>
                  <a:pt x="2552" y="664"/>
                  <a:pt x="2608" y="568"/>
                  <a:pt x="2640" y="480"/>
                </a:cubicBezTo>
                <a:cubicBezTo>
                  <a:pt x="2672" y="392"/>
                  <a:pt x="2672" y="256"/>
                  <a:pt x="2688" y="192"/>
                </a:cubicBezTo>
                <a:cubicBezTo>
                  <a:pt x="2704" y="128"/>
                  <a:pt x="2720" y="120"/>
                  <a:pt x="2736" y="96"/>
                </a:cubicBezTo>
                <a:cubicBezTo>
                  <a:pt x="2752" y="72"/>
                  <a:pt x="2768" y="60"/>
                  <a:pt x="2784" y="48"/>
                </a:cubicBezTo>
              </a:path>
            </a:pathLst>
          </a:custGeom>
          <a:noFill/>
          <a:ln w="28575" cap="flat" cmpd="sng">
            <a:solidFill>
              <a:schemeClr val="accent1"/>
            </a:solidFill>
            <a:prstDash val="solid"/>
            <a:round/>
            <a:headEnd type="none" w="sm" len="sm"/>
            <a:tailEnd type="none" w="sm" len="sm"/>
          </a:ln>
          <a:effectLst/>
        </p:spPr>
        <p:txBody>
          <a:bodyPr wrap="none" anchor="ctr"/>
          <a:lstStyle/>
          <a:p>
            <a:endParaRPr lang="da-DK"/>
          </a:p>
        </p:txBody>
      </p:sp>
      <p:sp>
        <p:nvSpPr>
          <p:cNvPr id="80912" name="Text Box 16"/>
          <p:cNvSpPr txBox="1">
            <a:spLocks noChangeArrowheads="1"/>
          </p:cNvSpPr>
          <p:nvPr/>
        </p:nvSpPr>
        <p:spPr bwMode="auto">
          <a:xfrm>
            <a:off x="4273550" y="2692400"/>
            <a:ext cx="495300" cy="45720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2400" b="1" dirty="0">
                <a:solidFill>
                  <a:srgbClr val="FFFFFF"/>
                </a:solidFill>
                <a:latin typeface="Arial"/>
              </a:rPr>
              <a:t>P</a:t>
            </a:r>
          </a:p>
        </p:txBody>
      </p:sp>
      <p:sp>
        <p:nvSpPr>
          <p:cNvPr id="80913" name="AutoShape 17"/>
          <p:cNvSpPr>
            <a:spLocks/>
          </p:cNvSpPr>
          <p:nvPr/>
        </p:nvSpPr>
        <p:spPr bwMode="auto">
          <a:xfrm>
            <a:off x="2901950" y="4330700"/>
            <a:ext cx="2895600" cy="838200"/>
          </a:xfrm>
          <a:prstGeom prst="borderCallout2">
            <a:avLst>
              <a:gd name="adj1" fmla="val 13634"/>
              <a:gd name="adj2" fmla="val 102630"/>
              <a:gd name="adj3" fmla="val 13634"/>
              <a:gd name="adj4" fmla="val 121764"/>
              <a:gd name="adj5" fmla="val -32009"/>
              <a:gd name="adj6" fmla="val 140898"/>
            </a:avLst>
          </a:prstGeom>
          <a:solidFill>
            <a:schemeClr val="bg1"/>
          </a:solidFill>
          <a:ln w="12700">
            <a:solidFill>
              <a:schemeClr val="bg2"/>
            </a:solidFill>
            <a:miter lim="800000"/>
            <a:headEnd/>
            <a:tailEnd type="triangle" w="med" len="med"/>
          </a:ln>
          <a:effectLst/>
        </p:spPr>
        <p:txBody>
          <a:bodyPr>
            <a:spAutoFit/>
          </a:bodyPr>
          <a:lstStyle/>
          <a:p>
            <a:pPr defTabSz="762000" eaLnBrk="0" hangingPunct="0">
              <a:spcBef>
                <a:spcPct val="50000"/>
              </a:spcBef>
            </a:pPr>
            <a:r>
              <a:rPr lang="en-GB" sz="1600" dirty="0">
                <a:solidFill>
                  <a:schemeClr val="tx1"/>
                </a:solidFill>
                <a:latin typeface="Arial" charset="0"/>
              </a:rPr>
              <a:t>Smoother transition from deep to shallow in </a:t>
            </a:r>
            <a:r>
              <a:rPr lang="en-GB" sz="1600" dirty="0" smtClean="0">
                <a:solidFill>
                  <a:schemeClr val="tx1"/>
                </a:solidFill>
                <a:latin typeface="Arial" charset="0"/>
              </a:rPr>
              <a:t>processed </a:t>
            </a:r>
            <a:r>
              <a:rPr lang="en-GB" sz="1600" dirty="0">
                <a:solidFill>
                  <a:schemeClr val="tx1"/>
                </a:solidFill>
                <a:latin typeface="Arial" charset="0"/>
              </a:rPr>
              <a:t>data tables</a:t>
            </a:r>
            <a:endParaRPr lang="en-GB" sz="2400" b="1" dirty="0">
              <a:solidFill>
                <a:schemeClr val="tx1"/>
              </a:solidFill>
              <a:latin typeface="Arial" charset="0"/>
            </a:endParaRPr>
          </a:p>
        </p:txBody>
      </p:sp>
      <p:sp>
        <p:nvSpPr>
          <p:cNvPr id="80914" name="Freeform 18"/>
          <p:cNvSpPr>
            <a:spLocks/>
          </p:cNvSpPr>
          <p:nvPr/>
        </p:nvSpPr>
        <p:spPr bwMode="auto">
          <a:xfrm>
            <a:off x="6729413" y="5549900"/>
            <a:ext cx="1019175" cy="1155700"/>
          </a:xfrm>
          <a:custGeom>
            <a:avLst/>
            <a:gdLst/>
            <a:ahLst/>
            <a:cxnLst>
              <a:cxn ang="0">
                <a:pos x="584" y="0"/>
              </a:cxn>
              <a:cxn ang="0">
                <a:pos x="584" y="288"/>
              </a:cxn>
              <a:cxn ang="0">
                <a:pos x="536" y="432"/>
              </a:cxn>
              <a:cxn ang="0">
                <a:pos x="440" y="624"/>
              </a:cxn>
              <a:cxn ang="0">
                <a:pos x="392" y="672"/>
              </a:cxn>
              <a:cxn ang="0">
                <a:pos x="296" y="720"/>
              </a:cxn>
              <a:cxn ang="0">
                <a:pos x="104" y="624"/>
              </a:cxn>
              <a:cxn ang="0">
                <a:pos x="56" y="528"/>
              </a:cxn>
              <a:cxn ang="0">
                <a:pos x="56" y="336"/>
              </a:cxn>
              <a:cxn ang="0">
                <a:pos x="8" y="144"/>
              </a:cxn>
              <a:cxn ang="0">
                <a:pos x="8" y="0"/>
              </a:cxn>
            </a:cxnLst>
            <a:rect l="0" t="0" r="r" b="b"/>
            <a:pathLst>
              <a:path w="592" h="728">
                <a:moveTo>
                  <a:pt x="584" y="0"/>
                </a:moveTo>
                <a:cubicBezTo>
                  <a:pt x="588" y="108"/>
                  <a:pt x="592" y="216"/>
                  <a:pt x="584" y="288"/>
                </a:cubicBezTo>
                <a:cubicBezTo>
                  <a:pt x="576" y="360"/>
                  <a:pt x="560" y="376"/>
                  <a:pt x="536" y="432"/>
                </a:cubicBezTo>
                <a:cubicBezTo>
                  <a:pt x="512" y="488"/>
                  <a:pt x="464" y="584"/>
                  <a:pt x="440" y="624"/>
                </a:cubicBezTo>
                <a:cubicBezTo>
                  <a:pt x="416" y="664"/>
                  <a:pt x="416" y="656"/>
                  <a:pt x="392" y="672"/>
                </a:cubicBezTo>
                <a:cubicBezTo>
                  <a:pt x="368" y="688"/>
                  <a:pt x="344" y="728"/>
                  <a:pt x="296" y="720"/>
                </a:cubicBezTo>
                <a:cubicBezTo>
                  <a:pt x="248" y="712"/>
                  <a:pt x="144" y="656"/>
                  <a:pt x="104" y="624"/>
                </a:cubicBezTo>
                <a:cubicBezTo>
                  <a:pt x="64" y="592"/>
                  <a:pt x="64" y="576"/>
                  <a:pt x="56" y="528"/>
                </a:cubicBezTo>
                <a:cubicBezTo>
                  <a:pt x="48" y="480"/>
                  <a:pt x="64" y="400"/>
                  <a:pt x="56" y="336"/>
                </a:cubicBezTo>
                <a:cubicBezTo>
                  <a:pt x="48" y="272"/>
                  <a:pt x="16" y="200"/>
                  <a:pt x="8" y="144"/>
                </a:cubicBezTo>
                <a:cubicBezTo>
                  <a:pt x="0" y="88"/>
                  <a:pt x="4" y="44"/>
                  <a:pt x="8" y="0"/>
                </a:cubicBezTo>
              </a:path>
            </a:pathLst>
          </a:custGeom>
          <a:noFill/>
          <a:ln w="28575" cap="flat" cmpd="sng">
            <a:solidFill>
              <a:schemeClr val="accent1"/>
            </a:solidFill>
            <a:prstDash val="solid"/>
            <a:round/>
            <a:headEnd type="none" w="sm" len="sm"/>
            <a:tailEnd type="none" w="sm" len="sm"/>
          </a:ln>
          <a:effectLst/>
        </p:spPr>
        <p:txBody>
          <a:bodyPr wrap="none" anchor="ctr"/>
          <a:lstStyle/>
          <a:p>
            <a:endParaRPr lang="da-DK"/>
          </a:p>
        </p:txBody>
      </p:sp>
      <p:sp>
        <p:nvSpPr>
          <p:cNvPr id="80915" name="Line 19"/>
          <p:cNvSpPr>
            <a:spLocks noChangeShapeType="1"/>
          </p:cNvSpPr>
          <p:nvPr/>
        </p:nvSpPr>
        <p:spPr bwMode="auto">
          <a:xfrm>
            <a:off x="4978400" y="3759200"/>
            <a:ext cx="3054350" cy="0"/>
          </a:xfrm>
          <a:prstGeom prst="line">
            <a:avLst/>
          </a:prstGeom>
          <a:noFill/>
          <a:ln w="28575">
            <a:solidFill>
              <a:srgbClr val="0033CC"/>
            </a:solidFill>
            <a:round/>
            <a:headEnd type="none" w="sm" len="sm"/>
            <a:tailEnd type="none" w="sm" len="sm"/>
          </a:ln>
          <a:effectLst/>
        </p:spPr>
        <p:txBody>
          <a:bodyPr wrap="none" anchor="ctr"/>
          <a:lstStyle/>
          <a:p>
            <a:endParaRPr lang="da-DK"/>
          </a:p>
        </p:txBody>
      </p:sp>
      <p:sp>
        <p:nvSpPr>
          <p:cNvPr id="80916" name="Line 20"/>
          <p:cNvSpPr>
            <a:spLocks noChangeShapeType="1"/>
          </p:cNvSpPr>
          <p:nvPr/>
        </p:nvSpPr>
        <p:spPr bwMode="auto">
          <a:xfrm>
            <a:off x="6743700" y="5702300"/>
            <a:ext cx="990600" cy="0"/>
          </a:xfrm>
          <a:prstGeom prst="line">
            <a:avLst/>
          </a:prstGeom>
          <a:noFill/>
          <a:ln w="28575">
            <a:solidFill>
              <a:srgbClr val="0033CC"/>
            </a:solidFill>
            <a:round/>
            <a:headEnd type="none" w="sm" len="sm"/>
            <a:tailEnd type="none" w="sm" len="sm"/>
          </a:ln>
          <a:effectLst/>
        </p:spPr>
        <p:txBody>
          <a:bodyPr wrap="none" anchor="ctr"/>
          <a:lstStyle/>
          <a:p>
            <a:endParaRPr lang="da-DK"/>
          </a:p>
        </p:txBody>
      </p:sp>
      <p:sp>
        <p:nvSpPr>
          <p:cNvPr id="80917" name="AutoShape 21"/>
          <p:cNvSpPr>
            <a:spLocks/>
          </p:cNvSpPr>
          <p:nvPr/>
        </p:nvSpPr>
        <p:spPr bwMode="auto">
          <a:xfrm>
            <a:off x="2914650" y="5730875"/>
            <a:ext cx="2614613" cy="838200"/>
          </a:xfrm>
          <a:prstGeom prst="borderCallout2">
            <a:avLst>
              <a:gd name="adj1" fmla="val 13634"/>
              <a:gd name="adj2" fmla="val 102917"/>
              <a:gd name="adj3" fmla="val 13634"/>
              <a:gd name="adj4" fmla="val 124588"/>
              <a:gd name="adj5" fmla="val 35037"/>
              <a:gd name="adj6" fmla="val 146449"/>
            </a:avLst>
          </a:prstGeom>
          <a:solidFill>
            <a:schemeClr val="bg1"/>
          </a:solidFill>
          <a:ln w="12700">
            <a:solidFill>
              <a:schemeClr val="bg2"/>
            </a:solidFill>
            <a:miter lim="800000"/>
            <a:headEnd type="none" w="sm" len="sm"/>
            <a:tailEnd type="triangle" w="med" len="med"/>
          </a:ln>
          <a:effectLst/>
        </p:spPr>
        <p:txBody>
          <a:bodyPr>
            <a:spAutoFit/>
          </a:bodyPr>
          <a:lstStyle/>
          <a:p>
            <a:pPr defTabSz="762000" eaLnBrk="0" hangingPunct="0"/>
            <a:r>
              <a:rPr lang="en-GB" sz="1600">
                <a:solidFill>
                  <a:schemeClr val="tx1"/>
                </a:solidFill>
                <a:latin typeface="Arial" charset="0"/>
              </a:rPr>
              <a:t>Includes more accurate side wall effects in deep narrow channels</a:t>
            </a:r>
          </a:p>
        </p:txBody>
      </p:sp>
      <p:sp>
        <p:nvSpPr>
          <p:cNvPr id="80918" name="Freeform 22"/>
          <p:cNvSpPr>
            <a:spLocks/>
          </p:cNvSpPr>
          <p:nvPr/>
        </p:nvSpPr>
        <p:spPr bwMode="auto">
          <a:xfrm>
            <a:off x="2578100" y="2260600"/>
            <a:ext cx="4622800" cy="1219200"/>
          </a:xfrm>
          <a:custGeom>
            <a:avLst/>
            <a:gdLst/>
            <a:ahLst/>
            <a:cxnLst>
              <a:cxn ang="0">
                <a:pos x="0" y="0"/>
              </a:cxn>
              <a:cxn ang="0">
                <a:pos x="96" y="192"/>
              </a:cxn>
              <a:cxn ang="0">
                <a:pos x="192" y="240"/>
              </a:cxn>
              <a:cxn ang="0">
                <a:pos x="240" y="288"/>
              </a:cxn>
              <a:cxn ang="0">
                <a:pos x="528" y="336"/>
              </a:cxn>
              <a:cxn ang="0">
                <a:pos x="1392" y="336"/>
              </a:cxn>
              <a:cxn ang="0">
                <a:pos x="1776" y="336"/>
              </a:cxn>
              <a:cxn ang="0">
                <a:pos x="1920" y="384"/>
              </a:cxn>
              <a:cxn ang="0">
                <a:pos x="2016" y="480"/>
              </a:cxn>
              <a:cxn ang="0">
                <a:pos x="2112" y="624"/>
              </a:cxn>
              <a:cxn ang="0">
                <a:pos x="2208" y="768"/>
              </a:cxn>
              <a:cxn ang="0">
                <a:pos x="2304" y="816"/>
              </a:cxn>
              <a:cxn ang="0">
                <a:pos x="2496" y="720"/>
              </a:cxn>
              <a:cxn ang="0">
                <a:pos x="2640" y="480"/>
              </a:cxn>
              <a:cxn ang="0">
                <a:pos x="2688" y="192"/>
              </a:cxn>
              <a:cxn ang="0">
                <a:pos x="2736" y="96"/>
              </a:cxn>
              <a:cxn ang="0">
                <a:pos x="2784" y="48"/>
              </a:cxn>
            </a:cxnLst>
            <a:rect l="0" t="0" r="r" b="b"/>
            <a:pathLst>
              <a:path w="2784" h="824">
                <a:moveTo>
                  <a:pt x="0" y="0"/>
                </a:moveTo>
                <a:cubicBezTo>
                  <a:pt x="32" y="76"/>
                  <a:pt x="64" y="152"/>
                  <a:pt x="96" y="192"/>
                </a:cubicBezTo>
                <a:cubicBezTo>
                  <a:pt x="128" y="232"/>
                  <a:pt x="168" y="224"/>
                  <a:pt x="192" y="240"/>
                </a:cubicBezTo>
                <a:cubicBezTo>
                  <a:pt x="216" y="256"/>
                  <a:pt x="184" y="272"/>
                  <a:pt x="240" y="288"/>
                </a:cubicBezTo>
                <a:cubicBezTo>
                  <a:pt x="296" y="304"/>
                  <a:pt x="336" y="328"/>
                  <a:pt x="528" y="336"/>
                </a:cubicBezTo>
                <a:cubicBezTo>
                  <a:pt x="720" y="344"/>
                  <a:pt x="1184" y="336"/>
                  <a:pt x="1392" y="336"/>
                </a:cubicBezTo>
                <a:cubicBezTo>
                  <a:pt x="1600" y="336"/>
                  <a:pt x="1688" y="328"/>
                  <a:pt x="1776" y="336"/>
                </a:cubicBezTo>
                <a:cubicBezTo>
                  <a:pt x="1864" y="344"/>
                  <a:pt x="1880" y="360"/>
                  <a:pt x="1920" y="384"/>
                </a:cubicBezTo>
                <a:cubicBezTo>
                  <a:pt x="1960" y="408"/>
                  <a:pt x="1984" y="440"/>
                  <a:pt x="2016" y="480"/>
                </a:cubicBezTo>
                <a:cubicBezTo>
                  <a:pt x="2048" y="520"/>
                  <a:pt x="2080" y="576"/>
                  <a:pt x="2112" y="624"/>
                </a:cubicBezTo>
                <a:cubicBezTo>
                  <a:pt x="2144" y="672"/>
                  <a:pt x="2176" y="736"/>
                  <a:pt x="2208" y="768"/>
                </a:cubicBezTo>
                <a:cubicBezTo>
                  <a:pt x="2240" y="800"/>
                  <a:pt x="2256" y="824"/>
                  <a:pt x="2304" y="816"/>
                </a:cubicBezTo>
                <a:cubicBezTo>
                  <a:pt x="2352" y="808"/>
                  <a:pt x="2440" y="776"/>
                  <a:pt x="2496" y="720"/>
                </a:cubicBezTo>
                <a:cubicBezTo>
                  <a:pt x="2552" y="664"/>
                  <a:pt x="2608" y="568"/>
                  <a:pt x="2640" y="480"/>
                </a:cubicBezTo>
                <a:cubicBezTo>
                  <a:pt x="2672" y="392"/>
                  <a:pt x="2672" y="256"/>
                  <a:pt x="2688" y="192"/>
                </a:cubicBezTo>
                <a:cubicBezTo>
                  <a:pt x="2704" y="128"/>
                  <a:pt x="2720" y="120"/>
                  <a:pt x="2736" y="96"/>
                </a:cubicBezTo>
                <a:cubicBezTo>
                  <a:pt x="2752" y="72"/>
                  <a:pt x="2768" y="60"/>
                  <a:pt x="2784" y="48"/>
                </a:cubicBezTo>
              </a:path>
            </a:pathLst>
          </a:custGeom>
          <a:noFill/>
          <a:ln w="28575" cap="flat" cmpd="sng">
            <a:solidFill>
              <a:srgbClr val="FF9900"/>
            </a:solidFill>
            <a:prstDash val="solid"/>
            <a:round/>
            <a:headEnd type="none" w="sm" len="sm"/>
            <a:tailEnd type="none" w="sm" len="sm"/>
          </a:ln>
          <a:effectLst/>
        </p:spPr>
        <p:txBody>
          <a:bodyPr wrap="none" anchor="ctr"/>
          <a:lstStyle/>
          <a:p>
            <a:endParaRPr lang="da-DK" dirty="0">
              <a:solidFill>
                <a:srgbClr val="FF9900"/>
              </a:solidFill>
            </a:endParaRPr>
          </a:p>
        </p:txBody>
      </p:sp>
      <p:sp>
        <p:nvSpPr>
          <p:cNvPr id="80920" name="Rectangle 24"/>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9" name="Group 5"/>
          <p:cNvGrpSpPr>
            <a:grpSpLocks/>
          </p:cNvGrpSpPr>
          <p:nvPr/>
        </p:nvGrpSpPr>
        <p:grpSpPr bwMode="auto">
          <a:xfrm>
            <a:off x="500034" y="2430456"/>
            <a:ext cx="8129588" cy="4000500"/>
            <a:chOff x="322" y="1516"/>
            <a:chExt cx="5121" cy="2520"/>
          </a:xfrm>
          <a:solidFill>
            <a:schemeClr val="bg2"/>
          </a:solidFill>
        </p:grpSpPr>
        <p:sp>
          <p:nvSpPr>
            <p:cNvPr id="62470" name="AutoShape 6"/>
            <p:cNvSpPr>
              <a:spLocks noChangeArrowheads="1"/>
            </p:cNvSpPr>
            <p:nvPr/>
          </p:nvSpPr>
          <p:spPr bwMode="auto">
            <a:xfrm>
              <a:off x="3159" y="3207"/>
              <a:ext cx="2086" cy="278"/>
            </a:xfrm>
            <a:prstGeom prst="roundRect">
              <a:avLst>
                <a:gd name="adj" fmla="val 16667"/>
              </a:avLst>
            </a:prstGeom>
            <a:grp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62471" name="AutoShape 7"/>
            <p:cNvSpPr>
              <a:spLocks noChangeArrowheads="1"/>
            </p:cNvSpPr>
            <p:nvPr/>
          </p:nvSpPr>
          <p:spPr bwMode="auto">
            <a:xfrm>
              <a:off x="349" y="3728"/>
              <a:ext cx="2010" cy="308"/>
            </a:xfrm>
            <a:prstGeom prst="roundRect">
              <a:avLst>
                <a:gd name="adj" fmla="val 16667"/>
              </a:avLst>
            </a:prstGeom>
            <a:grp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62473" name="Text Box 9"/>
            <p:cNvSpPr txBox="1">
              <a:spLocks noChangeArrowheads="1"/>
            </p:cNvSpPr>
            <p:nvPr/>
          </p:nvSpPr>
          <p:spPr bwMode="auto">
            <a:xfrm>
              <a:off x="1897" y="2415"/>
              <a:ext cx="2115" cy="231"/>
            </a:xfrm>
            <a:prstGeom prst="rect">
              <a:avLst/>
            </a:prstGeom>
            <a:grpFill/>
            <a:ln w="12700">
              <a:noFill/>
              <a:miter lim="800000"/>
              <a:headEnd type="none" w="sm" len="sm"/>
              <a:tailEnd type="none" w="sm" len="sm"/>
            </a:ln>
            <a:effectLst/>
          </p:spPr>
          <p:txBody>
            <a:bodyPr anchor="ctr" anchorCtr="1">
              <a:spAutoFit/>
            </a:bodyPr>
            <a:lstStyle/>
            <a:p>
              <a:pPr defTabSz="762000" eaLnBrk="0" hangingPunct="0">
                <a:spcBef>
                  <a:spcPct val="50000"/>
                </a:spcBef>
              </a:pPr>
              <a:r>
                <a:rPr lang="en-US" sz="1800" b="1" dirty="0">
                  <a:solidFill>
                    <a:schemeClr val="tx1"/>
                  </a:solidFill>
                  <a:latin typeface="Arial" charset="0"/>
                </a:rPr>
                <a:t>Simulation Editor (.sim11)</a:t>
              </a:r>
            </a:p>
          </p:txBody>
        </p:sp>
        <p:sp>
          <p:nvSpPr>
            <p:cNvPr id="62475" name="Text Box 11"/>
            <p:cNvSpPr txBox="1">
              <a:spLocks noChangeArrowheads="1"/>
            </p:cNvSpPr>
            <p:nvPr/>
          </p:nvSpPr>
          <p:spPr bwMode="auto">
            <a:xfrm>
              <a:off x="3319" y="1533"/>
              <a:ext cx="2124" cy="231"/>
            </a:xfrm>
            <a:prstGeom prst="rect">
              <a:avLst/>
            </a:prstGeom>
            <a:solidFill>
              <a:schemeClr val="accent2"/>
            </a:solidFill>
            <a:ln w="12700">
              <a:noFill/>
              <a:miter lim="800000"/>
              <a:headEnd type="none" w="sm" len="sm"/>
              <a:tailEnd type="none" w="sm" len="sm"/>
            </a:ln>
            <a:effectLst/>
          </p:spPr>
          <p:txBody>
            <a:bodyPr wrap="square">
              <a:spAutoFit/>
            </a:bodyPr>
            <a:lstStyle/>
            <a:p>
              <a:pPr defTabSz="762000" eaLnBrk="0" hangingPunct="0">
                <a:spcBef>
                  <a:spcPct val="50000"/>
                </a:spcBef>
              </a:pPr>
              <a:r>
                <a:rPr lang="en-US" sz="1800" b="1" dirty="0">
                  <a:solidFill>
                    <a:schemeClr val="tx1"/>
                  </a:solidFill>
                  <a:latin typeface="Arial" charset="0"/>
                </a:rPr>
                <a:t>Cross Section Editor (.xns11)</a:t>
              </a:r>
              <a:endParaRPr lang="en-US" sz="1800" dirty="0">
                <a:solidFill>
                  <a:schemeClr val="tx1"/>
                </a:solidFill>
                <a:latin typeface="Arial" charset="0"/>
              </a:endParaRPr>
            </a:p>
          </p:txBody>
        </p:sp>
        <p:sp>
          <p:nvSpPr>
            <p:cNvPr id="62476" name="Text Box 12"/>
            <p:cNvSpPr txBox="1">
              <a:spLocks noChangeArrowheads="1"/>
            </p:cNvSpPr>
            <p:nvPr/>
          </p:nvSpPr>
          <p:spPr bwMode="auto">
            <a:xfrm>
              <a:off x="3179" y="3225"/>
              <a:ext cx="2025" cy="231"/>
            </a:xfrm>
            <a:prstGeom prst="rect">
              <a:avLst/>
            </a:prstGeom>
            <a:grpFill/>
            <a:ln w="12700">
              <a:noFill/>
              <a:miter lim="800000"/>
              <a:headEnd type="none" w="sm" len="sm"/>
              <a:tailEnd type="none" w="sm" len="sm"/>
            </a:ln>
            <a:effectLst/>
          </p:spPr>
          <p:txBody>
            <a:bodyPr wrap="square" anchor="ctr" anchorCtr="1">
              <a:spAutoFit/>
            </a:bodyPr>
            <a:lstStyle/>
            <a:p>
              <a:pPr defTabSz="762000" eaLnBrk="0" hangingPunct="0">
                <a:spcBef>
                  <a:spcPct val="50000"/>
                </a:spcBef>
              </a:pPr>
              <a:r>
                <a:rPr lang="en-US" sz="1800" b="1">
                  <a:solidFill>
                    <a:schemeClr val="tx1"/>
                  </a:solidFill>
                  <a:latin typeface="Arial" charset="0"/>
                </a:rPr>
                <a:t>Parameter Editor (.HD11)</a:t>
              </a:r>
              <a:endParaRPr lang="en-US">
                <a:solidFill>
                  <a:schemeClr val="tx1"/>
                </a:solidFill>
                <a:latin typeface="Arial" charset="0"/>
              </a:endParaRPr>
            </a:p>
          </p:txBody>
        </p:sp>
        <p:grpSp>
          <p:nvGrpSpPr>
            <p:cNvPr id="62477" name="Group 13"/>
            <p:cNvGrpSpPr>
              <a:grpSpLocks/>
            </p:cNvGrpSpPr>
            <p:nvPr/>
          </p:nvGrpSpPr>
          <p:grpSpPr bwMode="auto">
            <a:xfrm>
              <a:off x="466" y="1516"/>
              <a:ext cx="1893" cy="275"/>
              <a:chOff x="282" y="1996"/>
              <a:chExt cx="1893" cy="275"/>
            </a:xfrm>
            <a:grpFill/>
          </p:grpSpPr>
          <p:sp>
            <p:nvSpPr>
              <p:cNvPr id="62478" name="AutoShape 14"/>
              <p:cNvSpPr>
                <a:spLocks noChangeArrowheads="1"/>
              </p:cNvSpPr>
              <p:nvPr/>
            </p:nvSpPr>
            <p:spPr bwMode="auto">
              <a:xfrm>
                <a:off x="282" y="1996"/>
                <a:ext cx="1893" cy="275"/>
              </a:xfrm>
              <a:prstGeom prst="roundRect">
                <a:avLst>
                  <a:gd name="adj" fmla="val 16667"/>
                </a:avLst>
              </a:prstGeom>
              <a:grp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62479" name="Text Box 15"/>
              <p:cNvSpPr txBox="1">
                <a:spLocks noChangeArrowheads="1"/>
              </p:cNvSpPr>
              <p:nvPr/>
            </p:nvSpPr>
            <p:spPr bwMode="auto">
              <a:xfrm>
                <a:off x="368" y="2009"/>
                <a:ext cx="1766" cy="231"/>
              </a:xfrm>
              <a:prstGeom prst="rect">
                <a:avLst/>
              </a:prstGeom>
              <a:grpFill/>
              <a:ln w="12700">
                <a:noFill/>
                <a:miter lim="800000"/>
                <a:headEnd type="none" w="sm" len="sm"/>
                <a:tailEnd type="none" w="sm" len="sm"/>
              </a:ln>
              <a:effectLst/>
            </p:spPr>
            <p:txBody>
              <a:bodyPr anchor="ctr" anchorCtr="1">
                <a:spAutoFit/>
              </a:bodyPr>
              <a:lstStyle/>
              <a:p>
                <a:pPr defTabSz="762000" eaLnBrk="0" hangingPunct="0">
                  <a:spcBef>
                    <a:spcPct val="50000"/>
                  </a:spcBef>
                </a:pPr>
                <a:r>
                  <a:rPr lang="en-US" sz="1800" b="1">
                    <a:solidFill>
                      <a:schemeClr val="tx1"/>
                    </a:solidFill>
                    <a:latin typeface="Arial" charset="0"/>
                  </a:rPr>
                  <a:t>Network Editor (.nwk11)</a:t>
                </a:r>
                <a:endParaRPr lang="en-US">
                  <a:solidFill>
                    <a:schemeClr val="tx1"/>
                  </a:solidFill>
                  <a:latin typeface="Arial" charset="0"/>
                </a:endParaRPr>
              </a:p>
            </p:txBody>
          </p:sp>
        </p:grpSp>
        <p:sp>
          <p:nvSpPr>
            <p:cNvPr id="62480" name="Text Box 16"/>
            <p:cNvSpPr txBox="1">
              <a:spLocks noChangeArrowheads="1"/>
            </p:cNvSpPr>
            <p:nvPr/>
          </p:nvSpPr>
          <p:spPr bwMode="auto">
            <a:xfrm>
              <a:off x="392" y="3778"/>
              <a:ext cx="1922" cy="233"/>
            </a:xfrm>
            <a:prstGeom prst="rect">
              <a:avLst/>
            </a:prstGeom>
            <a:grpFill/>
            <a:ln w="12700">
              <a:noFill/>
              <a:miter lim="800000"/>
              <a:headEnd type="none" w="sm" len="sm"/>
              <a:tailEnd type="none" w="sm" len="sm"/>
            </a:ln>
            <a:effectLst/>
          </p:spPr>
          <p:txBody>
            <a:bodyPr wrap="square" anchor="ctr" anchorCtr="1">
              <a:spAutoFit/>
            </a:bodyPr>
            <a:lstStyle/>
            <a:p>
              <a:pPr defTabSz="762000" eaLnBrk="0" hangingPunct="0">
                <a:spcBef>
                  <a:spcPct val="50000"/>
                </a:spcBef>
              </a:pPr>
              <a:r>
                <a:rPr lang="en-US" sz="1800" b="1" dirty="0">
                  <a:solidFill>
                    <a:schemeClr val="tx1"/>
                  </a:solidFill>
                  <a:latin typeface="Arial" charset="0"/>
                </a:rPr>
                <a:t>Time Series Editor (.dfs0)</a:t>
              </a:r>
              <a:endParaRPr lang="en-US" dirty="0">
                <a:solidFill>
                  <a:schemeClr val="tx1"/>
                </a:solidFill>
                <a:latin typeface="Arial" charset="0"/>
              </a:endParaRPr>
            </a:p>
          </p:txBody>
        </p:sp>
        <p:sp>
          <p:nvSpPr>
            <p:cNvPr id="62481" name="AutoShape 17"/>
            <p:cNvSpPr>
              <a:spLocks noChangeArrowheads="1"/>
            </p:cNvSpPr>
            <p:nvPr/>
          </p:nvSpPr>
          <p:spPr bwMode="auto">
            <a:xfrm>
              <a:off x="322" y="3139"/>
              <a:ext cx="2037" cy="337"/>
            </a:xfrm>
            <a:prstGeom prst="roundRect">
              <a:avLst>
                <a:gd name="adj" fmla="val 16667"/>
              </a:avLst>
            </a:prstGeom>
            <a:grp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62482" name="Text Box 18"/>
            <p:cNvSpPr txBox="1">
              <a:spLocks noChangeArrowheads="1"/>
            </p:cNvSpPr>
            <p:nvPr/>
          </p:nvSpPr>
          <p:spPr bwMode="auto">
            <a:xfrm>
              <a:off x="349" y="3222"/>
              <a:ext cx="2010" cy="233"/>
            </a:xfrm>
            <a:prstGeom prst="rect">
              <a:avLst/>
            </a:prstGeom>
            <a:grpFill/>
            <a:ln w="12700">
              <a:noFill/>
              <a:miter lim="800000"/>
              <a:headEnd type="none" w="sm" len="sm"/>
              <a:tailEnd type="none" w="sm" len="sm"/>
            </a:ln>
            <a:effectLst/>
          </p:spPr>
          <p:txBody>
            <a:bodyPr wrap="square" anchor="ctr" anchorCtr="1">
              <a:spAutoFit/>
            </a:bodyPr>
            <a:lstStyle/>
            <a:p>
              <a:pPr defTabSz="762000" eaLnBrk="0" hangingPunct="0">
                <a:spcBef>
                  <a:spcPct val="50000"/>
                </a:spcBef>
              </a:pPr>
              <a:r>
                <a:rPr lang="en-US" sz="1800" b="1" dirty="0">
                  <a:solidFill>
                    <a:schemeClr val="tx1"/>
                  </a:solidFill>
                  <a:latin typeface="Arial" charset="0"/>
                </a:rPr>
                <a:t>Boundary Editor (.bnd11)</a:t>
              </a:r>
            </a:p>
          </p:txBody>
        </p:sp>
        <p:cxnSp>
          <p:nvCxnSpPr>
            <p:cNvPr id="62483" name="AutoShape 19"/>
            <p:cNvCxnSpPr>
              <a:cxnSpLocks noChangeShapeType="1"/>
            </p:cNvCxnSpPr>
            <p:nvPr/>
          </p:nvCxnSpPr>
          <p:spPr bwMode="auto">
            <a:xfrm flipH="1" flipV="1">
              <a:off x="1419" y="1843"/>
              <a:ext cx="1093" cy="534"/>
            </a:xfrm>
            <a:prstGeom prst="straightConnector1">
              <a:avLst/>
            </a:prstGeom>
            <a:grpFill/>
            <a:ln w="38100">
              <a:solidFill>
                <a:srgbClr val="CC6633"/>
              </a:solidFill>
              <a:round/>
              <a:headEnd type="triangle" w="med" len="med"/>
              <a:tailEnd type="triangle" w="med" len="med"/>
            </a:ln>
            <a:effectLst/>
          </p:spPr>
        </p:cxnSp>
        <p:cxnSp>
          <p:nvCxnSpPr>
            <p:cNvPr id="62484" name="AutoShape 20"/>
            <p:cNvCxnSpPr>
              <a:cxnSpLocks noChangeShapeType="1"/>
            </p:cNvCxnSpPr>
            <p:nvPr/>
          </p:nvCxnSpPr>
          <p:spPr bwMode="auto">
            <a:xfrm flipV="1">
              <a:off x="3189" y="1865"/>
              <a:ext cx="1215" cy="496"/>
            </a:xfrm>
            <a:prstGeom prst="straightConnector1">
              <a:avLst/>
            </a:prstGeom>
            <a:grpFill/>
            <a:ln w="38100">
              <a:solidFill>
                <a:srgbClr val="CC6633"/>
              </a:solidFill>
              <a:round/>
              <a:headEnd type="triangle" w="med" len="med"/>
              <a:tailEnd type="triangle" w="med" len="med"/>
            </a:ln>
            <a:effectLst/>
          </p:spPr>
        </p:cxnSp>
        <p:cxnSp>
          <p:nvCxnSpPr>
            <p:cNvPr id="62485" name="AutoShape 21"/>
            <p:cNvCxnSpPr>
              <a:cxnSpLocks noChangeShapeType="1"/>
            </p:cNvCxnSpPr>
            <p:nvPr/>
          </p:nvCxnSpPr>
          <p:spPr bwMode="auto">
            <a:xfrm flipV="1">
              <a:off x="1648" y="2715"/>
              <a:ext cx="855" cy="407"/>
            </a:xfrm>
            <a:prstGeom prst="straightConnector1">
              <a:avLst/>
            </a:prstGeom>
            <a:grpFill/>
            <a:ln w="38100">
              <a:solidFill>
                <a:srgbClr val="CC6633"/>
              </a:solidFill>
              <a:round/>
              <a:headEnd type="triangle" w="med" len="med"/>
              <a:tailEnd type="triangle" w="med" len="med"/>
            </a:ln>
            <a:effectLst/>
          </p:spPr>
        </p:cxnSp>
        <p:cxnSp>
          <p:nvCxnSpPr>
            <p:cNvPr id="62486" name="AutoShape 22"/>
            <p:cNvCxnSpPr>
              <a:cxnSpLocks noChangeShapeType="1"/>
            </p:cNvCxnSpPr>
            <p:nvPr/>
          </p:nvCxnSpPr>
          <p:spPr bwMode="auto">
            <a:xfrm flipH="1" flipV="1">
              <a:off x="3215" y="2722"/>
              <a:ext cx="957" cy="417"/>
            </a:xfrm>
            <a:prstGeom prst="straightConnector1">
              <a:avLst/>
            </a:prstGeom>
            <a:grpFill/>
            <a:ln w="38100">
              <a:solidFill>
                <a:schemeClr val="accent2"/>
              </a:solidFill>
              <a:round/>
              <a:headEnd type="triangle" w="med" len="med"/>
              <a:tailEnd type="triangle" w="med" len="med"/>
            </a:ln>
            <a:effectLst/>
          </p:spPr>
        </p:cxnSp>
        <p:cxnSp>
          <p:nvCxnSpPr>
            <p:cNvPr id="62487" name="AutoShape 23"/>
            <p:cNvCxnSpPr>
              <a:cxnSpLocks noChangeShapeType="1"/>
              <a:endCxn id="62481" idx="2"/>
            </p:cNvCxnSpPr>
            <p:nvPr/>
          </p:nvCxnSpPr>
          <p:spPr bwMode="auto">
            <a:xfrm flipH="1" flipV="1">
              <a:off x="1341" y="3476"/>
              <a:ext cx="74" cy="252"/>
            </a:xfrm>
            <a:prstGeom prst="straightConnector1">
              <a:avLst/>
            </a:prstGeom>
            <a:grpFill/>
            <a:ln w="38100">
              <a:solidFill>
                <a:schemeClr val="accent2"/>
              </a:solidFill>
              <a:round/>
              <a:headEnd type="triangle" w="med" len="med"/>
              <a:tailEnd type="triangle" w="med" len="med"/>
            </a:ln>
            <a:effectLst/>
          </p:spPr>
        </p:cxnSp>
        <p:cxnSp>
          <p:nvCxnSpPr>
            <p:cNvPr id="25" name="AutoShape 19"/>
            <p:cNvCxnSpPr>
              <a:cxnSpLocks noChangeShapeType="1"/>
            </p:cNvCxnSpPr>
            <p:nvPr/>
          </p:nvCxnSpPr>
          <p:spPr bwMode="auto">
            <a:xfrm flipH="1" flipV="1">
              <a:off x="1419" y="1860"/>
              <a:ext cx="1093" cy="534"/>
            </a:xfrm>
            <a:prstGeom prst="straightConnector1">
              <a:avLst/>
            </a:prstGeom>
            <a:grpFill/>
            <a:ln w="38100">
              <a:solidFill>
                <a:schemeClr val="accent2"/>
              </a:solidFill>
              <a:round/>
              <a:headEnd type="triangle" w="med" len="med"/>
              <a:tailEnd type="triangle" w="med" len="med"/>
            </a:ln>
            <a:effectLst/>
          </p:spPr>
        </p:cxnSp>
        <p:cxnSp>
          <p:nvCxnSpPr>
            <p:cNvPr id="26" name="AutoShape 20"/>
            <p:cNvCxnSpPr>
              <a:cxnSpLocks noChangeShapeType="1"/>
            </p:cNvCxnSpPr>
            <p:nvPr/>
          </p:nvCxnSpPr>
          <p:spPr bwMode="auto">
            <a:xfrm flipV="1">
              <a:off x="3189" y="1882"/>
              <a:ext cx="1215" cy="496"/>
            </a:xfrm>
            <a:prstGeom prst="straightConnector1">
              <a:avLst/>
            </a:prstGeom>
            <a:grpFill/>
            <a:ln w="38100">
              <a:solidFill>
                <a:schemeClr val="accent2"/>
              </a:solidFill>
              <a:round/>
              <a:headEnd type="triangle" w="med" len="med"/>
              <a:tailEnd type="triangle" w="med" len="med"/>
            </a:ln>
            <a:effectLst/>
          </p:spPr>
        </p:cxnSp>
        <p:cxnSp>
          <p:nvCxnSpPr>
            <p:cNvPr id="27" name="AutoShape 21"/>
            <p:cNvCxnSpPr>
              <a:cxnSpLocks noChangeShapeType="1"/>
            </p:cNvCxnSpPr>
            <p:nvPr/>
          </p:nvCxnSpPr>
          <p:spPr bwMode="auto">
            <a:xfrm flipV="1">
              <a:off x="1648" y="2732"/>
              <a:ext cx="855" cy="407"/>
            </a:xfrm>
            <a:prstGeom prst="straightConnector1">
              <a:avLst/>
            </a:prstGeom>
            <a:grpFill/>
            <a:ln w="38100">
              <a:solidFill>
                <a:schemeClr val="accent2"/>
              </a:solidFill>
              <a:round/>
              <a:headEnd type="triangle" w="med" len="med"/>
              <a:tailEnd type="triangle" w="med" len="med"/>
            </a:ln>
            <a:effectLst/>
          </p:spPr>
        </p:cxnSp>
      </p:grpSp>
      <p:sp>
        <p:nvSpPr>
          <p:cNvPr id="62488" name="Rectangle 24"/>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Editor and Database of Cross-Sections</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solidFill>
                  <a:schemeClr val="tx1"/>
                </a:solidFill>
              </a:rPr>
              <a:t>© DHI</a:t>
            </a:r>
            <a:endParaRPr lang="en-GB" noProof="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da-DK">
                <a:solidFill>
                  <a:srgbClr val="FFFFFF"/>
                </a:solidFill>
              </a:rPr>
              <a:t>CROSS SECTION EDITOR</a:t>
            </a:r>
            <a:endParaRPr lang="en-US">
              <a:solidFill>
                <a:srgbClr val="FFFFFF"/>
              </a:solidFill>
            </a:endParaRPr>
          </a:p>
        </p:txBody>
      </p:sp>
      <p:sp>
        <p:nvSpPr>
          <p:cNvPr id="92163" name="Rectangle 3"/>
          <p:cNvSpPr>
            <a:spLocks noGrp="1" noChangeArrowheads="1"/>
          </p:cNvSpPr>
          <p:nvPr>
            <p:ph sz="quarter" idx="13"/>
          </p:nvPr>
        </p:nvSpPr>
        <p:spPr/>
        <p:txBody>
          <a:bodyPr/>
          <a:lstStyle/>
          <a:p>
            <a:pPr marL="0" indent="0">
              <a:buNone/>
            </a:pPr>
            <a:r>
              <a:rPr lang="da-DK" dirty="0">
                <a:solidFill>
                  <a:srgbClr val="FFFFFF"/>
                </a:solidFill>
              </a:rPr>
              <a:t>Bed </a:t>
            </a:r>
            <a:r>
              <a:rPr lang="da-DK" dirty="0" err="1">
                <a:solidFill>
                  <a:srgbClr val="FFFFFF"/>
                </a:solidFill>
              </a:rPr>
              <a:t>Resistance</a:t>
            </a:r>
            <a:endParaRPr lang="en-US" dirty="0">
              <a:solidFill>
                <a:srgbClr val="FFFFFF"/>
              </a:solidFill>
            </a:endParaRPr>
          </a:p>
        </p:txBody>
      </p:sp>
      <p:sp>
        <p:nvSpPr>
          <p:cNvPr id="92164" name="Text Box 4"/>
          <p:cNvSpPr txBox="1">
            <a:spLocks noChangeArrowheads="1"/>
          </p:cNvSpPr>
          <p:nvPr/>
        </p:nvSpPr>
        <p:spPr bwMode="auto">
          <a:xfrm>
            <a:off x="495300" y="2133600"/>
            <a:ext cx="7986713" cy="119062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dirty="0" smtClean="0">
                <a:solidFill>
                  <a:srgbClr val="FFFFFF"/>
                </a:solidFill>
                <a:latin typeface="Arial"/>
              </a:rPr>
              <a:t>Formulations:</a:t>
            </a:r>
          </a:p>
          <a:p>
            <a:pPr marL="571500" lvl="1" defTabSz="762000" eaLnBrk="0" hangingPunct="0">
              <a:buFontTx/>
              <a:buChar char="•"/>
            </a:pPr>
            <a:r>
              <a:rPr lang="en-GB" sz="1800" dirty="0" smtClean="0">
                <a:solidFill>
                  <a:srgbClr val="FFFFFF"/>
                </a:solidFill>
                <a:latin typeface="Arial"/>
              </a:rPr>
              <a:t> Manning-</a:t>
            </a:r>
            <a:r>
              <a:rPr lang="en-GB" sz="1800" dirty="0" err="1" smtClean="0">
                <a:solidFill>
                  <a:srgbClr val="FFFFFF"/>
                </a:solidFill>
                <a:latin typeface="Arial"/>
              </a:rPr>
              <a:t>Strickler</a:t>
            </a:r>
            <a:r>
              <a:rPr lang="en-GB" sz="1800" dirty="0" smtClean="0">
                <a:solidFill>
                  <a:srgbClr val="FFFFFF"/>
                </a:solidFill>
                <a:latin typeface="Arial"/>
              </a:rPr>
              <a:t>		M	  	[m</a:t>
            </a:r>
            <a:r>
              <a:rPr lang="en-GB" sz="1800" baseline="30000" dirty="0" smtClean="0">
                <a:solidFill>
                  <a:srgbClr val="FFFFFF"/>
                </a:solidFill>
                <a:latin typeface="Arial"/>
              </a:rPr>
              <a:t>1/3</a:t>
            </a:r>
            <a:r>
              <a:rPr lang="en-GB" sz="1800" dirty="0" smtClean="0">
                <a:solidFill>
                  <a:srgbClr val="FFFFFF"/>
                </a:solidFill>
                <a:latin typeface="Arial"/>
              </a:rPr>
              <a:t> /s]</a:t>
            </a:r>
          </a:p>
          <a:p>
            <a:pPr marL="571500" lvl="1" defTabSz="762000" eaLnBrk="0" hangingPunct="0">
              <a:buFontTx/>
              <a:buChar char="•"/>
            </a:pPr>
            <a:r>
              <a:rPr lang="en-GB" sz="1800" dirty="0" smtClean="0">
                <a:solidFill>
                  <a:srgbClr val="FFFFFF"/>
                </a:solidFill>
                <a:latin typeface="Arial"/>
              </a:rPr>
              <a:t> Manning’s coefficient	n(= 1/M)	[s/ m</a:t>
            </a:r>
            <a:r>
              <a:rPr lang="en-GB" sz="1800" baseline="30000" dirty="0" smtClean="0">
                <a:solidFill>
                  <a:srgbClr val="FFFFFF"/>
                </a:solidFill>
                <a:latin typeface="Arial"/>
              </a:rPr>
              <a:t>1/3</a:t>
            </a:r>
            <a:r>
              <a:rPr lang="en-GB" sz="1800" dirty="0" smtClean="0">
                <a:solidFill>
                  <a:srgbClr val="FFFFFF"/>
                </a:solidFill>
                <a:latin typeface="Arial"/>
              </a:rPr>
              <a:t>] </a:t>
            </a:r>
          </a:p>
          <a:p>
            <a:pPr marL="571500" lvl="1" defTabSz="762000" eaLnBrk="0" hangingPunct="0">
              <a:buFontTx/>
              <a:buChar char="•"/>
            </a:pPr>
            <a:r>
              <a:rPr lang="en-GB" sz="1800" dirty="0" smtClean="0">
                <a:solidFill>
                  <a:srgbClr val="FFFFFF"/>
                </a:solidFill>
                <a:latin typeface="Arial"/>
              </a:rPr>
              <a:t> </a:t>
            </a:r>
            <a:r>
              <a:rPr lang="en-GB" sz="1800" dirty="0" err="1" smtClean="0">
                <a:solidFill>
                  <a:srgbClr val="FFFFFF"/>
                </a:solidFill>
                <a:latin typeface="Arial"/>
              </a:rPr>
              <a:t>Chezy’s</a:t>
            </a:r>
            <a:r>
              <a:rPr lang="en-GB" sz="1800" dirty="0" smtClean="0">
                <a:solidFill>
                  <a:srgbClr val="FFFFFF"/>
                </a:solidFill>
                <a:latin typeface="Arial"/>
              </a:rPr>
              <a:t> coefficient		C		[m</a:t>
            </a:r>
            <a:r>
              <a:rPr lang="en-GB" sz="1800" baseline="30000" dirty="0" smtClean="0">
                <a:solidFill>
                  <a:srgbClr val="FFFFFF"/>
                </a:solidFill>
                <a:latin typeface="Arial"/>
              </a:rPr>
              <a:t>1/2</a:t>
            </a:r>
            <a:r>
              <a:rPr lang="en-GB" sz="1800" dirty="0" smtClean="0">
                <a:solidFill>
                  <a:srgbClr val="FFFFFF"/>
                </a:solidFill>
                <a:latin typeface="Arial"/>
              </a:rPr>
              <a:t> /s] </a:t>
            </a:r>
            <a:endParaRPr lang="en-GB" sz="1800" dirty="0">
              <a:solidFill>
                <a:srgbClr val="FFFFFF"/>
              </a:solidFill>
              <a:latin typeface="Arial"/>
            </a:endParaRPr>
          </a:p>
        </p:txBody>
      </p:sp>
      <p:sp>
        <p:nvSpPr>
          <p:cNvPr id="92165" name="Text Box 5"/>
          <p:cNvSpPr txBox="1">
            <a:spLocks noChangeArrowheads="1"/>
          </p:cNvSpPr>
          <p:nvPr/>
        </p:nvSpPr>
        <p:spPr bwMode="auto">
          <a:xfrm>
            <a:off x="488950" y="4005263"/>
            <a:ext cx="8655050" cy="146685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smtClean="0">
                <a:solidFill>
                  <a:srgbClr val="FFFFFF"/>
                </a:solidFill>
                <a:latin typeface="Arial"/>
              </a:rPr>
              <a:t>Relative resistance: </a:t>
            </a:r>
          </a:p>
          <a:p>
            <a:pPr defTabSz="762000" eaLnBrk="0" hangingPunct="0">
              <a:spcBef>
                <a:spcPct val="50000"/>
              </a:spcBef>
            </a:pPr>
            <a:r>
              <a:rPr lang="en-GB" sz="1800" smtClean="0">
                <a:solidFill>
                  <a:srgbClr val="FFFFFF"/>
                </a:solidFill>
                <a:latin typeface="Arial"/>
              </a:rPr>
              <a:t>Resistance Number =  Resistance factor     *     Bed Resistance number</a:t>
            </a:r>
          </a:p>
          <a:p>
            <a:pPr defTabSz="762000" eaLnBrk="0" hangingPunct="0">
              <a:spcBef>
                <a:spcPct val="50000"/>
              </a:spcBef>
            </a:pPr>
            <a:r>
              <a:rPr lang="en-GB" sz="1800" smtClean="0">
                <a:solidFill>
                  <a:srgbClr val="FFFFFF"/>
                </a:solidFill>
                <a:latin typeface="Arial"/>
              </a:rPr>
              <a:t> 			(Cross section database)       (HD Parameter file)</a:t>
            </a:r>
            <a:br>
              <a:rPr lang="en-GB" sz="1800" smtClean="0">
                <a:solidFill>
                  <a:srgbClr val="FFFFFF"/>
                </a:solidFill>
                <a:latin typeface="Arial"/>
              </a:rPr>
            </a:br>
            <a:r>
              <a:rPr lang="en-GB" sz="1800" smtClean="0">
                <a:solidFill>
                  <a:srgbClr val="FFFFFF"/>
                </a:solidFill>
                <a:latin typeface="Arial"/>
              </a:rPr>
              <a:t>			(default:  = 1.0)		    (default: M = 30)</a:t>
            </a:r>
            <a:endParaRPr lang="en-GB" sz="1800">
              <a:solidFill>
                <a:srgbClr val="FFFFFF"/>
              </a:solidFill>
              <a:latin typeface="Arial"/>
            </a:endParaRPr>
          </a:p>
        </p:txBody>
      </p:sp>
      <p:sp>
        <p:nvSpPr>
          <p:cNvPr id="2" name="Footer Placeholder 1"/>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AutoShape 4"/>
          <p:cNvSpPr>
            <a:spLocks noChangeArrowheads="1"/>
          </p:cNvSpPr>
          <p:nvPr/>
        </p:nvSpPr>
        <p:spPr bwMode="auto">
          <a:xfrm>
            <a:off x="6229350" y="2247900"/>
            <a:ext cx="1266825" cy="723900"/>
          </a:xfrm>
          <a:prstGeom prst="roundRect">
            <a:avLst>
              <a:gd name="adj" fmla="val 16667"/>
            </a:avLst>
          </a:prstGeom>
          <a:solidFill>
            <a:schemeClr val="bg1"/>
          </a:solidFill>
          <a:ln w="12700">
            <a:solidFill>
              <a:schemeClr val="tx1"/>
            </a:solidFill>
            <a:round/>
            <a:headEnd type="none" w="sm" len="sm"/>
            <a:tailEnd type="none" w="sm" len="sm"/>
          </a:ln>
          <a:effectLst/>
        </p:spPr>
        <p:txBody>
          <a:bodyPr wrap="none" anchor="ctr"/>
          <a:lstStyle/>
          <a:p>
            <a:endParaRPr lang="da-DK"/>
          </a:p>
        </p:txBody>
      </p:sp>
      <p:sp>
        <p:nvSpPr>
          <p:cNvPr id="94213" name="AutoShape 5"/>
          <p:cNvSpPr>
            <a:spLocks noChangeArrowheads="1"/>
          </p:cNvSpPr>
          <p:nvPr/>
        </p:nvSpPr>
        <p:spPr bwMode="auto">
          <a:xfrm>
            <a:off x="4178300" y="2276475"/>
            <a:ext cx="1266825" cy="714375"/>
          </a:xfrm>
          <a:prstGeom prst="roundRect">
            <a:avLst>
              <a:gd name="adj" fmla="val 16667"/>
            </a:avLst>
          </a:prstGeom>
          <a:solidFill>
            <a:schemeClr val="bg1"/>
          </a:solidFill>
          <a:ln w="12700">
            <a:solidFill>
              <a:schemeClr val="tx1"/>
            </a:solidFill>
            <a:round/>
            <a:headEnd type="none" w="sm" len="sm"/>
            <a:tailEnd type="none" w="sm" len="sm"/>
          </a:ln>
          <a:effectLst/>
        </p:spPr>
        <p:txBody>
          <a:bodyPr wrap="none" anchor="ctr"/>
          <a:lstStyle/>
          <a:p>
            <a:endParaRPr lang="da-DK"/>
          </a:p>
        </p:txBody>
      </p:sp>
      <p:sp>
        <p:nvSpPr>
          <p:cNvPr id="94214" name="AutoShape 6"/>
          <p:cNvSpPr>
            <a:spLocks noChangeArrowheads="1"/>
          </p:cNvSpPr>
          <p:nvPr/>
        </p:nvSpPr>
        <p:spPr bwMode="auto">
          <a:xfrm>
            <a:off x="1974850" y="2266950"/>
            <a:ext cx="1266825" cy="714375"/>
          </a:xfrm>
          <a:prstGeom prst="roundRect">
            <a:avLst>
              <a:gd name="adj" fmla="val 16667"/>
            </a:avLst>
          </a:prstGeom>
          <a:solidFill>
            <a:schemeClr val="bg1"/>
          </a:solidFill>
          <a:ln w="12700">
            <a:solidFill>
              <a:schemeClr val="tx1"/>
            </a:solidFill>
            <a:round/>
            <a:headEnd type="none" w="sm" len="sm"/>
            <a:tailEnd type="none" w="sm" len="sm"/>
          </a:ln>
          <a:effectLst/>
        </p:spPr>
        <p:txBody>
          <a:bodyPr wrap="none" anchor="ctr"/>
          <a:lstStyle/>
          <a:p>
            <a:endParaRPr lang="da-DK"/>
          </a:p>
        </p:txBody>
      </p:sp>
      <p:sp>
        <p:nvSpPr>
          <p:cNvPr id="94215" name="Freeform 7"/>
          <p:cNvSpPr>
            <a:spLocks/>
          </p:cNvSpPr>
          <p:nvPr/>
        </p:nvSpPr>
        <p:spPr bwMode="auto">
          <a:xfrm>
            <a:off x="1247775" y="3362325"/>
            <a:ext cx="7121525" cy="1331913"/>
          </a:xfrm>
          <a:custGeom>
            <a:avLst/>
            <a:gdLst/>
            <a:ahLst/>
            <a:cxnLst>
              <a:cxn ang="0">
                <a:pos x="23" y="10"/>
              </a:cxn>
              <a:cxn ang="0">
                <a:pos x="147" y="273"/>
              </a:cxn>
              <a:cxn ang="0">
                <a:pos x="403" y="529"/>
              </a:cxn>
              <a:cxn ang="0">
                <a:pos x="1746" y="529"/>
              </a:cxn>
              <a:cxn ang="0">
                <a:pos x="1989" y="777"/>
              </a:cxn>
              <a:cxn ang="0">
                <a:pos x="1992" y="916"/>
              </a:cxn>
              <a:cxn ang="0">
                <a:pos x="2127" y="1054"/>
              </a:cxn>
              <a:cxn ang="0">
                <a:pos x="2264" y="916"/>
              </a:cxn>
              <a:cxn ang="0">
                <a:pos x="2264" y="777"/>
              </a:cxn>
              <a:cxn ang="0">
                <a:pos x="2497" y="525"/>
              </a:cxn>
              <a:cxn ang="0">
                <a:pos x="3847" y="525"/>
              </a:cxn>
              <a:cxn ang="0">
                <a:pos x="4103" y="276"/>
              </a:cxn>
              <a:cxn ang="0">
                <a:pos x="4227" y="0"/>
              </a:cxn>
              <a:cxn ang="0">
                <a:pos x="4227" y="166"/>
              </a:cxn>
              <a:cxn ang="0">
                <a:pos x="4165" y="339"/>
              </a:cxn>
              <a:cxn ang="0">
                <a:pos x="3867" y="691"/>
              </a:cxn>
              <a:cxn ang="0">
                <a:pos x="2540" y="684"/>
              </a:cxn>
              <a:cxn ang="0">
                <a:pos x="2415" y="836"/>
              </a:cxn>
              <a:cxn ang="0">
                <a:pos x="2415" y="1012"/>
              </a:cxn>
              <a:cxn ang="0">
                <a:pos x="2127" y="1223"/>
              </a:cxn>
              <a:cxn ang="0">
                <a:pos x="1917" y="1040"/>
              </a:cxn>
              <a:cxn ang="0">
                <a:pos x="1894" y="884"/>
              </a:cxn>
              <a:cxn ang="0">
                <a:pos x="1723" y="681"/>
              </a:cxn>
              <a:cxn ang="0">
                <a:pos x="406" y="681"/>
              </a:cxn>
              <a:cxn ang="0">
                <a:pos x="95" y="435"/>
              </a:cxn>
              <a:cxn ang="0">
                <a:pos x="0" y="249"/>
              </a:cxn>
              <a:cxn ang="0">
                <a:pos x="23" y="10"/>
              </a:cxn>
            </a:cxnLst>
            <a:rect l="0" t="0" r="r" b="b"/>
            <a:pathLst>
              <a:path w="4227" h="1223">
                <a:moveTo>
                  <a:pt x="23" y="10"/>
                </a:moveTo>
                <a:lnTo>
                  <a:pt x="147" y="273"/>
                </a:lnTo>
                <a:lnTo>
                  <a:pt x="403" y="529"/>
                </a:lnTo>
                <a:lnTo>
                  <a:pt x="1746" y="529"/>
                </a:lnTo>
                <a:lnTo>
                  <a:pt x="1989" y="777"/>
                </a:lnTo>
                <a:lnTo>
                  <a:pt x="1992" y="916"/>
                </a:lnTo>
                <a:lnTo>
                  <a:pt x="2127" y="1054"/>
                </a:lnTo>
                <a:lnTo>
                  <a:pt x="2264" y="916"/>
                </a:lnTo>
                <a:lnTo>
                  <a:pt x="2264" y="777"/>
                </a:lnTo>
                <a:lnTo>
                  <a:pt x="2497" y="525"/>
                </a:lnTo>
                <a:lnTo>
                  <a:pt x="3847" y="525"/>
                </a:lnTo>
                <a:lnTo>
                  <a:pt x="4103" y="276"/>
                </a:lnTo>
                <a:lnTo>
                  <a:pt x="4227" y="0"/>
                </a:lnTo>
                <a:lnTo>
                  <a:pt x="4227" y="166"/>
                </a:lnTo>
                <a:lnTo>
                  <a:pt x="4165" y="339"/>
                </a:lnTo>
                <a:lnTo>
                  <a:pt x="3867" y="691"/>
                </a:lnTo>
                <a:lnTo>
                  <a:pt x="2540" y="684"/>
                </a:lnTo>
                <a:lnTo>
                  <a:pt x="2415" y="836"/>
                </a:lnTo>
                <a:lnTo>
                  <a:pt x="2415" y="1012"/>
                </a:lnTo>
                <a:lnTo>
                  <a:pt x="2127" y="1223"/>
                </a:lnTo>
                <a:lnTo>
                  <a:pt x="1917" y="1040"/>
                </a:lnTo>
                <a:lnTo>
                  <a:pt x="1894" y="884"/>
                </a:lnTo>
                <a:lnTo>
                  <a:pt x="1723" y="681"/>
                </a:lnTo>
                <a:lnTo>
                  <a:pt x="406" y="681"/>
                </a:lnTo>
                <a:lnTo>
                  <a:pt x="95" y="435"/>
                </a:lnTo>
                <a:lnTo>
                  <a:pt x="0" y="249"/>
                </a:lnTo>
                <a:lnTo>
                  <a:pt x="23" y="10"/>
                </a:lnTo>
                <a:close/>
              </a:path>
            </a:pathLst>
          </a:custGeom>
          <a:pattFill prst="pct30">
            <a:fgClr>
              <a:schemeClr val="accent1"/>
            </a:fgClr>
            <a:bgClr>
              <a:srgbClr val="000000"/>
            </a:bgClr>
          </a:pattFill>
          <a:ln w="9525">
            <a:noFill/>
            <a:round/>
            <a:headEnd/>
            <a:tailEnd/>
          </a:ln>
        </p:spPr>
        <p:txBody>
          <a:bodyPr/>
          <a:lstStyle/>
          <a:p>
            <a:endParaRPr lang="da-DK"/>
          </a:p>
        </p:txBody>
      </p:sp>
      <p:sp>
        <p:nvSpPr>
          <p:cNvPr id="94216" name="Rectangle 8"/>
          <p:cNvSpPr>
            <a:spLocks noChangeArrowheads="1"/>
          </p:cNvSpPr>
          <p:nvPr/>
        </p:nvSpPr>
        <p:spPr bwMode="auto">
          <a:xfrm>
            <a:off x="2082800" y="2390775"/>
            <a:ext cx="1047750" cy="488950"/>
          </a:xfrm>
          <a:prstGeom prst="rect">
            <a:avLst/>
          </a:prstGeom>
          <a:solidFill>
            <a:schemeClr val="bg1"/>
          </a:solidFill>
          <a:ln w="12700">
            <a:noFill/>
            <a:miter lim="800000"/>
            <a:headEnd/>
            <a:tailEnd/>
          </a:ln>
        </p:spPr>
        <p:txBody>
          <a:bodyPr wrap="none" lIns="0" tIns="0" rIns="0" bIns="0">
            <a:spAutoFit/>
          </a:bodyPr>
          <a:lstStyle/>
          <a:p>
            <a:pPr defTabSz="762000" eaLnBrk="0" hangingPunct="0"/>
            <a:r>
              <a:rPr lang="en-GB" sz="1600" dirty="0">
                <a:solidFill>
                  <a:srgbClr val="FFFFFF"/>
                </a:solidFill>
                <a:latin typeface="Arial" charset="0"/>
              </a:rPr>
              <a:t> </a:t>
            </a:r>
            <a:r>
              <a:rPr lang="en-GB" sz="1600" dirty="0">
                <a:solidFill>
                  <a:schemeClr val="accent6"/>
                </a:solidFill>
                <a:latin typeface="Arial" charset="0"/>
              </a:rPr>
              <a:t>Flood plain</a:t>
            </a:r>
          </a:p>
          <a:p>
            <a:pPr defTabSz="762000" eaLnBrk="0" hangingPunct="0"/>
            <a:r>
              <a:rPr lang="en-GB" sz="1600" dirty="0">
                <a:solidFill>
                  <a:schemeClr val="accent6"/>
                </a:solidFill>
                <a:latin typeface="Arial" charset="0"/>
              </a:rPr>
              <a:t> n=0.075;</a:t>
            </a:r>
            <a:endParaRPr lang="en-GB" sz="1600" b="1" dirty="0">
              <a:solidFill>
                <a:schemeClr val="accent6"/>
              </a:solidFill>
              <a:latin typeface="Arial" charset="0"/>
            </a:endParaRPr>
          </a:p>
        </p:txBody>
      </p:sp>
      <p:sp>
        <p:nvSpPr>
          <p:cNvPr id="94217" name="Rectangle 9"/>
          <p:cNvSpPr>
            <a:spLocks noChangeArrowheads="1"/>
          </p:cNvSpPr>
          <p:nvPr/>
        </p:nvSpPr>
        <p:spPr bwMode="auto">
          <a:xfrm>
            <a:off x="4375150" y="2390775"/>
            <a:ext cx="854075" cy="488950"/>
          </a:xfrm>
          <a:prstGeom prst="rect">
            <a:avLst/>
          </a:prstGeom>
          <a:solidFill>
            <a:schemeClr val="bg1"/>
          </a:solidFill>
          <a:ln w="12700">
            <a:noFill/>
            <a:miter lim="800000"/>
            <a:headEnd/>
            <a:tailEnd/>
          </a:ln>
        </p:spPr>
        <p:txBody>
          <a:bodyPr wrap="none" lIns="0" tIns="0" rIns="0" bIns="0">
            <a:spAutoFit/>
          </a:bodyPr>
          <a:lstStyle/>
          <a:p>
            <a:pPr defTabSz="762000" eaLnBrk="0" hangingPunct="0"/>
            <a:r>
              <a:rPr lang="en-GB" sz="1600" dirty="0">
                <a:solidFill>
                  <a:schemeClr val="accent6"/>
                </a:solidFill>
                <a:latin typeface="Arial" charset="0"/>
              </a:rPr>
              <a:t>Channel</a:t>
            </a:r>
          </a:p>
          <a:p>
            <a:pPr defTabSz="762000" eaLnBrk="0" hangingPunct="0"/>
            <a:r>
              <a:rPr lang="en-GB" sz="1600" dirty="0">
                <a:solidFill>
                  <a:schemeClr val="accent6"/>
                </a:solidFill>
                <a:latin typeface="Arial" charset="0"/>
              </a:rPr>
              <a:t>n=0.025  </a:t>
            </a:r>
            <a:endParaRPr lang="en-GB" sz="1600" b="1" dirty="0">
              <a:solidFill>
                <a:schemeClr val="accent6"/>
              </a:solidFill>
              <a:latin typeface="Arial" charset="0"/>
            </a:endParaRPr>
          </a:p>
        </p:txBody>
      </p:sp>
      <p:sp>
        <p:nvSpPr>
          <p:cNvPr id="94218" name="AutoShape 10"/>
          <p:cNvSpPr>
            <a:spLocks noChangeArrowheads="1"/>
          </p:cNvSpPr>
          <p:nvPr/>
        </p:nvSpPr>
        <p:spPr bwMode="auto">
          <a:xfrm>
            <a:off x="7394575"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4219" name="AutoShape 11"/>
          <p:cNvSpPr>
            <a:spLocks noChangeArrowheads="1"/>
          </p:cNvSpPr>
          <p:nvPr/>
        </p:nvSpPr>
        <p:spPr bwMode="auto">
          <a:xfrm>
            <a:off x="1966913"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4220" name="AutoShape 12"/>
          <p:cNvSpPr>
            <a:spLocks noChangeArrowheads="1"/>
          </p:cNvSpPr>
          <p:nvPr/>
        </p:nvSpPr>
        <p:spPr bwMode="auto">
          <a:xfrm>
            <a:off x="2462213"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4221" name="AutoShape 13"/>
          <p:cNvSpPr>
            <a:spLocks noChangeArrowheads="1"/>
          </p:cNvSpPr>
          <p:nvPr/>
        </p:nvSpPr>
        <p:spPr bwMode="auto">
          <a:xfrm>
            <a:off x="3122613"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4222" name="AutoShape 14"/>
          <p:cNvSpPr>
            <a:spLocks noChangeArrowheads="1"/>
          </p:cNvSpPr>
          <p:nvPr/>
        </p:nvSpPr>
        <p:spPr bwMode="auto">
          <a:xfrm>
            <a:off x="3535363"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4223" name="AutoShape 15"/>
          <p:cNvSpPr>
            <a:spLocks noChangeArrowheads="1"/>
          </p:cNvSpPr>
          <p:nvPr/>
        </p:nvSpPr>
        <p:spPr bwMode="auto">
          <a:xfrm>
            <a:off x="6734175"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4224" name="AutoShape 16"/>
          <p:cNvSpPr>
            <a:spLocks noChangeArrowheads="1"/>
          </p:cNvSpPr>
          <p:nvPr/>
        </p:nvSpPr>
        <p:spPr bwMode="auto">
          <a:xfrm>
            <a:off x="5495925"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4225" name="AutoShape 17"/>
          <p:cNvSpPr>
            <a:spLocks noChangeArrowheads="1"/>
          </p:cNvSpPr>
          <p:nvPr/>
        </p:nvSpPr>
        <p:spPr bwMode="auto">
          <a:xfrm>
            <a:off x="6073775"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4226" name="Rectangle 18"/>
          <p:cNvSpPr>
            <a:spLocks noChangeArrowheads="1"/>
          </p:cNvSpPr>
          <p:nvPr/>
        </p:nvSpPr>
        <p:spPr bwMode="auto">
          <a:xfrm>
            <a:off x="6359525" y="2381250"/>
            <a:ext cx="1047750" cy="488950"/>
          </a:xfrm>
          <a:prstGeom prst="rect">
            <a:avLst/>
          </a:prstGeom>
          <a:solidFill>
            <a:schemeClr val="bg1"/>
          </a:solidFill>
          <a:ln w="9525">
            <a:noFill/>
            <a:miter lim="800000"/>
            <a:headEnd/>
            <a:tailEnd/>
          </a:ln>
        </p:spPr>
        <p:txBody>
          <a:bodyPr wrap="none" lIns="0" tIns="0" rIns="0" bIns="0">
            <a:spAutoFit/>
          </a:bodyPr>
          <a:lstStyle/>
          <a:p>
            <a:pPr defTabSz="762000" eaLnBrk="0" hangingPunct="0"/>
            <a:r>
              <a:rPr lang="en-GB" sz="1600" dirty="0">
                <a:solidFill>
                  <a:schemeClr val="accent6"/>
                </a:solidFill>
                <a:latin typeface="Arial" charset="0"/>
              </a:rPr>
              <a:t> Flood plain</a:t>
            </a:r>
          </a:p>
          <a:p>
            <a:pPr defTabSz="762000" eaLnBrk="0" hangingPunct="0"/>
            <a:r>
              <a:rPr lang="en-GB" sz="1600" dirty="0">
                <a:solidFill>
                  <a:schemeClr val="accent6"/>
                </a:solidFill>
                <a:latin typeface="Arial" charset="0"/>
              </a:rPr>
              <a:t> n=0.075</a:t>
            </a:r>
            <a:endParaRPr lang="en-GB" sz="1600" b="1" dirty="0">
              <a:solidFill>
                <a:schemeClr val="accent6"/>
              </a:solidFill>
              <a:latin typeface="Arial" charset="0"/>
            </a:endParaRPr>
          </a:p>
        </p:txBody>
      </p:sp>
      <p:sp>
        <p:nvSpPr>
          <p:cNvPr id="94227" name="Line 19"/>
          <p:cNvSpPr>
            <a:spLocks noChangeShapeType="1"/>
          </p:cNvSpPr>
          <p:nvPr/>
        </p:nvSpPr>
        <p:spPr bwMode="auto">
          <a:xfrm>
            <a:off x="1257300" y="3133725"/>
            <a:ext cx="2943225" cy="1588"/>
          </a:xfrm>
          <a:prstGeom prst="line">
            <a:avLst/>
          </a:prstGeom>
          <a:noFill/>
          <a:ln w="12700">
            <a:solidFill>
              <a:schemeClr val="bg2"/>
            </a:solidFill>
            <a:round/>
            <a:headEnd type="triangle" w="med" len="med"/>
            <a:tailEnd type="triangle" w="med" len="med"/>
          </a:ln>
          <a:effectLst/>
        </p:spPr>
        <p:txBody>
          <a:bodyPr wrap="none" anchor="ctr"/>
          <a:lstStyle/>
          <a:p>
            <a:endParaRPr lang="da-DK"/>
          </a:p>
        </p:txBody>
      </p:sp>
      <p:sp>
        <p:nvSpPr>
          <p:cNvPr id="94228" name="Line 20"/>
          <p:cNvSpPr>
            <a:spLocks noChangeShapeType="1"/>
          </p:cNvSpPr>
          <p:nvPr/>
        </p:nvSpPr>
        <p:spPr bwMode="auto">
          <a:xfrm>
            <a:off x="5549900" y="3133725"/>
            <a:ext cx="2806700" cy="1588"/>
          </a:xfrm>
          <a:prstGeom prst="line">
            <a:avLst/>
          </a:prstGeom>
          <a:noFill/>
          <a:ln w="12700">
            <a:solidFill>
              <a:schemeClr val="bg2"/>
            </a:solidFill>
            <a:round/>
            <a:headEnd type="triangle" w="med" len="med"/>
            <a:tailEnd type="triangle" w="med" len="med"/>
          </a:ln>
          <a:effectLst/>
        </p:spPr>
        <p:txBody>
          <a:bodyPr wrap="none" anchor="ctr"/>
          <a:lstStyle/>
          <a:p>
            <a:endParaRPr lang="da-DK"/>
          </a:p>
        </p:txBody>
      </p:sp>
      <p:sp>
        <p:nvSpPr>
          <p:cNvPr id="94229" name="Line 21"/>
          <p:cNvSpPr>
            <a:spLocks noChangeShapeType="1"/>
          </p:cNvSpPr>
          <p:nvPr/>
        </p:nvSpPr>
        <p:spPr bwMode="auto">
          <a:xfrm>
            <a:off x="4152900" y="3133725"/>
            <a:ext cx="1397000" cy="1588"/>
          </a:xfrm>
          <a:prstGeom prst="line">
            <a:avLst/>
          </a:prstGeom>
          <a:noFill/>
          <a:ln w="12700">
            <a:solidFill>
              <a:schemeClr val="bg2"/>
            </a:solidFill>
            <a:round/>
            <a:headEnd type="triangle" w="med" len="med"/>
            <a:tailEnd type="triangle" w="med" len="med"/>
          </a:ln>
          <a:effectLst/>
        </p:spPr>
        <p:txBody>
          <a:bodyPr wrap="none" anchor="ctr"/>
          <a:lstStyle/>
          <a:p>
            <a:endParaRPr lang="da-DK"/>
          </a:p>
        </p:txBody>
      </p:sp>
      <p:sp>
        <p:nvSpPr>
          <p:cNvPr id="94230" name="Line 22"/>
          <p:cNvSpPr>
            <a:spLocks noChangeShapeType="1"/>
          </p:cNvSpPr>
          <p:nvPr/>
        </p:nvSpPr>
        <p:spPr bwMode="auto">
          <a:xfrm>
            <a:off x="917575" y="4886325"/>
            <a:ext cx="7750175" cy="1588"/>
          </a:xfrm>
          <a:prstGeom prst="line">
            <a:avLst/>
          </a:prstGeom>
          <a:noFill/>
          <a:ln w="12700">
            <a:solidFill>
              <a:schemeClr val="bg2"/>
            </a:solidFill>
            <a:round/>
            <a:headEnd type="none" w="sm" len="sm"/>
            <a:tailEnd type="triangle" w="med" len="med"/>
          </a:ln>
          <a:effectLst/>
        </p:spPr>
        <p:txBody>
          <a:bodyPr wrap="none" anchor="ctr"/>
          <a:lstStyle/>
          <a:p>
            <a:endParaRPr lang="da-DK"/>
          </a:p>
        </p:txBody>
      </p:sp>
      <p:sp>
        <p:nvSpPr>
          <p:cNvPr id="94231" name="Line 23"/>
          <p:cNvSpPr>
            <a:spLocks noChangeShapeType="1"/>
          </p:cNvSpPr>
          <p:nvPr/>
        </p:nvSpPr>
        <p:spPr bwMode="auto">
          <a:xfrm flipV="1">
            <a:off x="917575" y="2143125"/>
            <a:ext cx="1588" cy="2895600"/>
          </a:xfrm>
          <a:prstGeom prst="line">
            <a:avLst/>
          </a:prstGeom>
          <a:noFill/>
          <a:ln w="12700">
            <a:solidFill>
              <a:schemeClr val="tx1"/>
            </a:solidFill>
            <a:round/>
            <a:headEnd type="none" w="sm" len="sm"/>
            <a:tailEnd type="triangle" w="med" len="med"/>
          </a:ln>
          <a:effectLst/>
        </p:spPr>
        <p:txBody>
          <a:bodyPr wrap="none" anchor="ctr"/>
          <a:lstStyle/>
          <a:p>
            <a:endParaRPr lang="da-DK"/>
          </a:p>
        </p:txBody>
      </p:sp>
      <p:sp>
        <p:nvSpPr>
          <p:cNvPr id="94232" name="Text Box 24"/>
          <p:cNvSpPr txBox="1">
            <a:spLocks noChangeArrowheads="1"/>
          </p:cNvSpPr>
          <p:nvPr/>
        </p:nvSpPr>
        <p:spPr bwMode="auto">
          <a:xfrm>
            <a:off x="8642350" y="4714875"/>
            <a:ext cx="412750" cy="39687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dirty="0">
                <a:solidFill>
                  <a:srgbClr val="FFFFFF"/>
                </a:solidFill>
                <a:latin typeface="Arial"/>
              </a:rPr>
              <a:t>X</a:t>
            </a:r>
            <a:endParaRPr lang="en-GB" sz="2400" b="1" dirty="0">
              <a:solidFill>
                <a:srgbClr val="FFFFFF"/>
              </a:solidFill>
              <a:latin typeface="Arial"/>
            </a:endParaRPr>
          </a:p>
        </p:txBody>
      </p:sp>
      <p:sp>
        <p:nvSpPr>
          <p:cNvPr id="94233" name="Text Box 25"/>
          <p:cNvSpPr txBox="1">
            <a:spLocks noChangeArrowheads="1"/>
          </p:cNvSpPr>
          <p:nvPr/>
        </p:nvSpPr>
        <p:spPr bwMode="auto">
          <a:xfrm>
            <a:off x="899592" y="1916832"/>
            <a:ext cx="495300" cy="39687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dirty="0">
                <a:solidFill>
                  <a:srgbClr val="FFFFFF"/>
                </a:solidFill>
                <a:latin typeface="Arial"/>
              </a:rPr>
              <a:t>Z</a:t>
            </a:r>
            <a:endParaRPr lang="en-GB" sz="2400" b="1" dirty="0">
              <a:solidFill>
                <a:srgbClr val="FFFFFF"/>
              </a:solidFill>
              <a:latin typeface="Arial"/>
            </a:endParaRPr>
          </a:p>
        </p:txBody>
      </p:sp>
      <p:pic>
        <p:nvPicPr>
          <p:cNvPr id="94234" name="Picture 26"/>
          <p:cNvPicPr>
            <a:picLocks noChangeAspect="1" noChangeArrowheads="1"/>
          </p:cNvPicPr>
          <p:nvPr/>
        </p:nvPicPr>
        <p:blipFill>
          <a:blip r:embed="rId2"/>
          <a:srcRect/>
          <a:stretch>
            <a:fillRect/>
          </a:stretch>
        </p:blipFill>
        <p:spPr bwMode="auto">
          <a:xfrm>
            <a:off x="2743200" y="4972050"/>
            <a:ext cx="4076700" cy="1714500"/>
          </a:xfrm>
          <a:prstGeom prst="rect">
            <a:avLst/>
          </a:prstGeom>
          <a:noFill/>
          <a:ln w="9525">
            <a:noFill/>
            <a:miter lim="800000"/>
            <a:headEnd/>
            <a:tailEnd/>
          </a:ln>
          <a:effectLst/>
        </p:spPr>
      </p:pic>
      <p:sp>
        <p:nvSpPr>
          <p:cNvPr id="94235" name="Rectangle 27"/>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Resistance definition</a:t>
            </a:r>
            <a:br>
              <a:rPr lang="en-US" dirty="0">
                <a:solidFill>
                  <a:srgbClr val="FFFFFF"/>
                </a:solidFill>
              </a:rPr>
            </a:br>
            <a:r>
              <a:rPr lang="en-US" sz="1800" dirty="0" smtClean="0">
                <a:solidFill>
                  <a:schemeClr val="accent1"/>
                </a:solidFill>
              </a:rPr>
              <a:t>Absolute </a:t>
            </a:r>
            <a:r>
              <a:rPr lang="en-US" sz="1800" dirty="0">
                <a:solidFill>
                  <a:schemeClr val="accent1"/>
                </a:solidFill>
              </a:rPr>
              <a:t>Resistance:</a:t>
            </a:r>
          </a:p>
        </p:txBody>
      </p:sp>
      <p:sp>
        <p:nvSpPr>
          <p:cNvPr id="28" name="Line 23"/>
          <p:cNvSpPr>
            <a:spLocks noChangeShapeType="1"/>
          </p:cNvSpPr>
          <p:nvPr/>
        </p:nvSpPr>
        <p:spPr bwMode="auto">
          <a:xfrm flipV="1">
            <a:off x="1069975" y="2295525"/>
            <a:ext cx="1588" cy="2895600"/>
          </a:xfrm>
          <a:prstGeom prst="line">
            <a:avLst/>
          </a:prstGeom>
          <a:noFill/>
          <a:ln w="12700">
            <a:solidFill>
              <a:schemeClr val="bg2"/>
            </a:solidFill>
            <a:round/>
            <a:headEnd type="none" w="sm" len="sm"/>
            <a:tailEnd type="triangle" w="med" len="med"/>
          </a:ln>
          <a:effectLst/>
        </p:spPr>
        <p:txBody>
          <a:bodyPr wrap="none" anchor="ctr"/>
          <a:lstStyle/>
          <a:p>
            <a:endParaRPr lang="da-DK"/>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buNone/>
            </a:pPr>
            <a:r>
              <a:rPr lang="en-US" dirty="0">
                <a:solidFill>
                  <a:srgbClr val="FFFFFF"/>
                </a:solidFill>
              </a:rPr>
              <a:t>Resistance definition</a:t>
            </a:r>
            <a:br>
              <a:rPr lang="en-US" dirty="0">
                <a:solidFill>
                  <a:srgbClr val="FFFFFF"/>
                </a:solidFill>
              </a:rPr>
            </a:br>
            <a:r>
              <a:rPr lang="en-US" sz="1800" dirty="0" smtClean="0">
                <a:solidFill>
                  <a:schemeClr val="accent1"/>
                </a:solidFill>
              </a:rPr>
              <a:t>Relative </a:t>
            </a:r>
            <a:r>
              <a:rPr lang="en-US" sz="1800" dirty="0">
                <a:solidFill>
                  <a:schemeClr val="accent1"/>
                </a:solidFill>
              </a:rPr>
              <a:t>Resistance:</a:t>
            </a:r>
          </a:p>
          <a:p>
            <a:pPr marL="0" indent="0">
              <a:buNone/>
            </a:pPr>
            <a:endParaRPr lang="en-GB" dirty="0"/>
          </a:p>
        </p:txBody>
      </p:sp>
      <p:sp>
        <p:nvSpPr>
          <p:cNvPr id="95236" name="AutoShape 4"/>
          <p:cNvSpPr>
            <a:spLocks noChangeArrowheads="1"/>
          </p:cNvSpPr>
          <p:nvPr/>
        </p:nvSpPr>
        <p:spPr bwMode="auto">
          <a:xfrm>
            <a:off x="6229350" y="2247900"/>
            <a:ext cx="1266825" cy="723900"/>
          </a:xfrm>
          <a:prstGeom prst="roundRect">
            <a:avLst>
              <a:gd name="adj" fmla="val 16667"/>
            </a:avLst>
          </a:prstGeom>
          <a:solidFill>
            <a:schemeClr val="bg1"/>
          </a:solidFill>
          <a:ln w="12700">
            <a:solidFill>
              <a:schemeClr val="tx1"/>
            </a:solidFill>
            <a:round/>
            <a:headEnd type="none" w="sm" len="sm"/>
            <a:tailEnd type="none" w="sm" len="sm"/>
          </a:ln>
          <a:effectLst/>
        </p:spPr>
        <p:txBody>
          <a:bodyPr wrap="none" anchor="ctr"/>
          <a:lstStyle/>
          <a:p>
            <a:endParaRPr lang="da-DK"/>
          </a:p>
        </p:txBody>
      </p:sp>
      <p:sp>
        <p:nvSpPr>
          <p:cNvPr id="95237" name="AutoShape 5"/>
          <p:cNvSpPr>
            <a:spLocks noChangeArrowheads="1"/>
          </p:cNvSpPr>
          <p:nvPr/>
        </p:nvSpPr>
        <p:spPr bwMode="auto">
          <a:xfrm>
            <a:off x="4178300" y="2276475"/>
            <a:ext cx="1314450" cy="714375"/>
          </a:xfrm>
          <a:prstGeom prst="roundRect">
            <a:avLst>
              <a:gd name="adj" fmla="val 16667"/>
            </a:avLst>
          </a:prstGeom>
          <a:solidFill>
            <a:schemeClr val="bg1"/>
          </a:solidFill>
          <a:ln w="12700">
            <a:solidFill>
              <a:schemeClr val="tx1"/>
            </a:solidFill>
            <a:round/>
            <a:headEnd type="none" w="sm" len="sm"/>
            <a:tailEnd type="none" w="sm" len="sm"/>
          </a:ln>
          <a:effectLst/>
        </p:spPr>
        <p:txBody>
          <a:bodyPr wrap="none" anchor="ctr"/>
          <a:lstStyle/>
          <a:p>
            <a:endParaRPr lang="da-DK"/>
          </a:p>
        </p:txBody>
      </p:sp>
      <p:sp>
        <p:nvSpPr>
          <p:cNvPr id="95238" name="AutoShape 6"/>
          <p:cNvSpPr>
            <a:spLocks noChangeArrowheads="1"/>
          </p:cNvSpPr>
          <p:nvPr/>
        </p:nvSpPr>
        <p:spPr bwMode="auto">
          <a:xfrm>
            <a:off x="1974850" y="2266950"/>
            <a:ext cx="1266825" cy="714375"/>
          </a:xfrm>
          <a:prstGeom prst="roundRect">
            <a:avLst>
              <a:gd name="adj" fmla="val 16667"/>
            </a:avLst>
          </a:prstGeom>
          <a:solidFill>
            <a:schemeClr val="bg1"/>
          </a:solidFill>
          <a:ln w="12700">
            <a:solidFill>
              <a:schemeClr val="tx1"/>
            </a:solidFill>
            <a:round/>
            <a:headEnd type="none" w="sm" len="sm"/>
            <a:tailEnd type="none" w="sm" len="sm"/>
          </a:ln>
          <a:effectLst/>
        </p:spPr>
        <p:txBody>
          <a:bodyPr wrap="none" anchor="ctr"/>
          <a:lstStyle/>
          <a:p>
            <a:endParaRPr lang="da-DK">
              <a:solidFill>
                <a:schemeClr val="tx1"/>
              </a:solidFill>
            </a:endParaRPr>
          </a:p>
        </p:txBody>
      </p:sp>
      <p:sp>
        <p:nvSpPr>
          <p:cNvPr id="95239" name="Freeform 7"/>
          <p:cNvSpPr>
            <a:spLocks/>
          </p:cNvSpPr>
          <p:nvPr/>
        </p:nvSpPr>
        <p:spPr bwMode="auto">
          <a:xfrm>
            <a:off x="1247775" y="3362325"/>
            <a:ext cx="7121525" cy="1331913"/>
          </a:xfrm>
          <a:custGeom>
            <a:avLst/>
            <a:gdLst/>
            <a:ahLst/>
            <a:cxnLst>
              <a:cxn ang="0">
                <a:pos x="23" y="10"/>
              </a:cxn>
              <a:cxn ang="0">
                <a:pos x="147" y="273"/>
              </a:cxn>
              <a:cxn ang="0">
                <a:pos x="403" y="529"/>
              </a:cxn>
              <a:cxn ang="0">
                <a:pos x="1746" y="529"/>
              </a:cxn>
              <a:cxn ang="0">
                <a:pos x="1989" y="777"/>
              </a:cxn>
              <a:cxn ang="0">
                <a:pos x="1992" y="916"/>
              </a:cxn>
              <a:cxn ang="0">
                <a:pos x="2127" y="1054"/>
              </a:cxn>
              <a:cxn ang="0">
                <a:pos x="2264" y="916"/>
              </a:cxn>
              <a:cxn ang="0">
                <a:pos x="2264" y="777"/>
              </a:cxn>
              <a:cxn ang="0">
                <a:pos x="2497" y="525"/>
              </a:cxn>
              <a:cxn ang="0">
                <a:pos x="3847" y="525"/>
              </a:cxn>
              <a:cxn ang="0">
                <a:pos x="4103" y="276"/>
              </a:cxn>
              <a:cxn ang="0">
                <a:pos x="4227" y="0"/>
              </a:cxn>
              <a:cxn ang="0">
                <a:pos x="4227" y="166"/>
              </a:cxn>
              <a:cxn ang="0">
                <a:pos x="4165" y="339"/>
              </a:cxn>
              <a:cxn ang="0">
                <a:pos x="3867" y="691"/>
              </a:cxn>
              <a:cxn ang="0">
                <a:pos x="2540" y="684"/>
              </a:cxn>
              <a:cxn ang="0">
                <a:pos x="2415" y="836"/>
              </a:cxn>
              <a:cxn ang="0">
                <a:pos x="2415" y="1012"/>
              </a:cxn>
              <a:cxn ang="0">
                <a:pos x="2127" y="1223"/>
              </a:cxn>
              <a:cxn ang="0">
                <a:pos x="1917" y="1040"/>
              </a:cxn>
              <a:cxn ang="0">
                <a:pos x="1894" y="884"/>
              </a:cxn>
              <a:cxn ang="0">
                <a:pos x="1723" y="681"/>
              </a:cxn>
              <a:cxn ang="0">
                <a:pos x="406" y="681"/>
              </a:cxn>
              <a:cxn ang="0">
                <a:pos x="95" y="435"/>
              </a:cxn>
              <a:cxn ang="0">
                <a:pos x="0" y="249"/>
              </a:cxn>
              <a:cxn ang="0">
                <a:pos x="23" y="10"/>
              </a:cxn>
            </a:cxnLst>
            <a:rect l="0" t="0" r="r" b="b"/>
            <a:pathLst>
              <a:path w="4227" h="1223">
                <a:moveTo>
                  <a:pt x="23" y="10"/>
                </a:moveTo>
                <a:lnTo>
                  <a:pt x="147" y="273"/>
                </a:lnTo>
                <a:lnTo>
                  <a:pt x="403" y="529"/>
                </a:lnTo>
                <a:lnTo>
                  <a:pt x="1746" y="529"/>
                </a:lnTo>
                <a:lnTo>
                  <a:pt x="1989" y="777"/>
                </a:lnTo>
                <a:lnTo>
                  <a:pt x="1992" y="916"/>
                </a:lnTo>
                <a:lnTo>
                  <a:pt x="2127" y="1054"/>
                </a:lnTo>
                <a:lnTo>
                  <a:pt x="2264" y="916"/>
                </a:lnTo>
                <a:lnTo>
                  <a:pt x="2264" y="777"/>
                </a:lnTo>
                <a:lnTo>
                  <a:pt x="2497" y="525"/>
                </a:lnTo>
                <a:lnTo>
                  <a:pt x="3847" y="525"/>
                </a:lnTo>
                <a:lnTo>
                  <a:pt x="4103" y="276"/>
                </a:lnTo>
                <a:lnTo>
                  <a:pt x="4227" y="0"/>
                </a:lnTo>
                <a:lnTo>
                  <a:pt x="4227" y="166"/>
                </a:lnTo>
                <a:lnTo>
                  <a:pt x="4165" y="339"/>
                </a:lnTo>
                <a:lnTo>
                  <a:pt x="3867" y="691"/>
                </a:lnTo>
                <a:lnTo>
                  <a:pt x="2540" y="684"/>
                </a:lnTo>
                <a:lnTo>
                  <a:pt x="2415" y="836"/>
                </a:lnTo>
                <a:lnTo>
                  <a:pt x="2415" y="1012"/>
                </a:lnTo>
                <a:lnTo>
                  <a:pt x="2127" y="1223"/>
                </a:lnTo>
                <a:lnTo>
                  <a:pt x="1917" y="1040"/>
                </a:lnTo>
                <a:lnTo>
                  <a:pt x="1894" y="884"/>
                </a:lnTo>
                <a:lnTo>
                  <a:pt x="1723" y="681"/>
                </a:lnTo>
                <a:lnTo>
                  <a:pt x="406" y="681"/>
                </a:lnTo>
                <a:lnTo>
                  <a:pt x="95" y="435"/>
                </a:lnTo>
                <a:lnTo>
                  <a:pt x="0" y="249"/>
                </a:lnTo>
                <a:lnTo>
                  <a:pt x="23" y="10"/>
                </a:lnTo>
                <a:close/>
              </a:path>
            </a:pathLst>
          </a:custGeom>
          <a:pattFill prst="pct30">
            <a:fgClr>
              <a:schemeClr val="accent1"/>
            </a:fgClr>
            <a:bgClr>
              <a:srgbClr val="000000"/>
            </a:bgClr>
          </a:pattFill>
          <a:ln w="9525">
            <a:noFill/>
            <a:round/>
            <a:headEnd/>
            <a:tailEnd/>
          </a:ln>
        </p:spPr>
        <p:txBody>
          <a:bodyPr/>
          <a:lstStyle/>
          <a:p>
            <a:endParaRPr lang="da-DK"/>
          </a:p>
        </p:txBody>
      </p:sp>
      <p:sp>
        <p:nvSpPr>
          <p:cNvPr id="95240" name="Rectangle 8"/>
          <p:cNvSpPr>
            <a:spLocks noChangeArrowheads="1"/>
          </p:cNvSpPr>
          <p:nvPr/>
        </p:nvSpPr>
        <p:spPr bwMode="auto">
          <a:xfrm>
            <a:off x="1978025" y="2390775"/>
            <a:ext cx="1211263" cy="488950"/>
          </a:xfrm>
          <a:prstGeom prst="rect">
            <a:avLst/>
          </a:prstGeom>
          <a:solidFill>
            <a:schemeClr val="bg1"/>
          </a:solidFill>
          <a:ln w="12700">
            <a:noFill/>
            <a:miter lim="800000"/>
            <a:headEnd/>
            <a:tailEnd/>
          </a:ln>
        </p:spPr>
        <p:txBody>
          <a:bodyPr wrap="none" lIns="0" tIns="0" rIns="0" bIns="0">
            <a:spAutoFit/>
          </a:bodyPr>
          <a:lstStyle/>
          <a:p>
            <a:pPr defTabSz="762000" eaLnBrk="0" hangingPunct="0"/>
            <a:r>
              <a:rPr lang="en-GB" sz="1600" dirty="0">
                <a:solidFill>
                  <a:srgbClr val="FFFFFF"/>
                </a:solidFill>
                <a:latin typeface="Arial" charset="0"/>
              </a:rPr>
              <a:t> </a:t>
            </a:r>
            <a:r>
              <a:rPr lang="en-GB" sz="1600" dirty="0">
                <a:solidFill>
                  <a:schemeClr val="tx1"/>
                </a:solidFill>
                <a:latin typeface="Arial" charset="0"/>
              </a:rPr>
              <a:t>Flood plain</a:t>
            </a:r>
          </a:p>
          <a:p>
            <a:pPr defTabSz="762000" eaLnBrk="0" hangingPunct="0"/>
            <a:r>
              <a:rPr lang="en-GB" sz="1600" dirty="0">
                <a:solidFill>
                  <a:schemeClr val="tx1"/>
                </a:solidFill>
                <a:latin typeface="Arial" charset="0"/>
              </a:rPr>
              <a:t> n=0.075, r=3</a:t>
            </a:r>
            <a:endParaRPr lang="en-GB" sz="1600" b="1" dirty="0">
              <a:solidFill>
                <a:schemeClr val="tx1"/>
              </a:solidFill>
              <a:latin typeface="Arial" charset="0"/>
            </a:endParaRPr>
          </a:p>
        </p:txBody>
      </p:sp>
      <p:sp>
        <p:nvSpPr>
          <p:cNvPr id="95241" name="Rectangle 9"/>
          <p:cNvSpPr>
            <a:spLocks noChangeArrowheads="1"/>
          </p:cNvSpPr>
          <p:nvPr/>
        </p:nvSpPr>
        <p:spPr bwMode="auto">
          <a:xfrm>
            <a:off x="4232275" y="2390775"/>
            <a:ext cx="1182688" cy="488950"/>
          </a:xfrm>
          <a:prstGeom prst="rect">
            <a:avLst/>
          </a:prstGeom>
          <a:solidFill>
            <a:schemeClr val="bg1"/>
          </a:solidFill>
          <a:ln w="12700">
            <a:noFill/>
            <a:miter lim="800000"/>
            <a:headEnd/>
            <a:tailEnd/>
          </a:ln>
        </p:spPr>
        <p:txBody>
          <a:bodyPr lIns="0" tIns="0" rIns="0" bIns="0">
            <a:spAutoFit/>
          </a:bodyPr>
          <a:lstStyle/>
          <a:p>
            <a:pPr defTabSz="762000" eaLnBrk="0" hangingPunct="0"/>
            <a:r>
              <a:rPr lang="en-GB" sz="1600" dirty="0">
                <a:solidFill>
                  <a:schemeClr val="accent6"/>
                </a:solidFill>
                <a:latin typeface="Arial" charset="0"/>
              </a:rPr>
              <a:t>Channel</a:t>
            </a:r>
          </a:p>
          <a:p>
            <a:pPr defTabSz="762000" eaLnBrk="0" hangingPunct="0"/>
            <a:r>
              <a:rPr lang="en-GB" sz="1600" dirty="0">
                <a:solidFill>
                  <a:schemeClr val="accent6"/>
                </a:solidFill>
                <a:latin typeface="Arial" charset="0"/>
              </a:rPr>
              <a:t>n=0.025, r=1  </a:t>
            </a:r>
            <a:endParaRPr lang="en-GB" sz="1600" b="1" dirty="0">
              <a:solidFill>
                <a:schemeClr val="accent6"/>
              </a:solidFill>
              <a:latin typeface="Arial" charset="0"/>
            </a:endParaRPr>
          </a:p>
        </p:txBody>
      </p:sp>
      <p:sp>
        <p:nvSpPr>
          <p:cNvPr id="95242" name="AutoShape 10"/>
          <p:cNvSpPr>
            <a:spLocks noChangeArrowheads="1"/>
          </p:cNvSpPr>
          <p:nvPr/>
        </p:nvSpPr>
        <p:spPr bwMode="auto">
          <a:xfrm>
            <a:off x="7394575"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5243" name="AutoShape 11"/>
          <p:cNvSpPr>
            <a:spLocks noChangeArrowheads="1"/>
          </p:cNvSpPr>
          <p:nvPr/>
        </p:nvSpPr>
        <p:spPr bwMode="auto">
          <a:xfrm>
            <a:off x="1966913"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5244" name="AutoShape 12"/>
          <p:cNvSpPr>
            <a:spLocks noChangeArrowheads="1"/>
          </p:cNvSpPr>
          <p:nvPr/>
        </p:nvSpPr>
        <p:spPr bwMode="auto">
          <a:xfrm>
            <a:off x="2462213"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5245" name="AutoShape 13"/>
          <p:cNvSpPr>
            <a:spLocks noChangeArrowheads="1"/>
          </p:cNvSpPr>
          <p:nvPr/>
        </p:nvSpPr>
        <p:spPr bwMode="auto">
          <a:xfrm>
            <a:off x="3122613"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5246" name="AutoShape 14"/>
          <p:cNvSpPr>
            <a:spLocks noChangeArrowheads="1"/>
          </p:cNvSpPr>
          <p:nvPr/>
        </p:nvSpPr>
        <p:spPr bwMode="auto">
          <a:xfrm>
            <a:off x="3535363"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5247" name="AutoShape 15"/>
          <p:cNvSpPr>
            <a:spLocks noChangeArrowheads="1"/>
          </p:cNvSpPr>
          <p:nvPr/>
        </p:nvSpPr>
        <p:spPr bwMode="auto">
          <a:xfrm>
            <a:off x="6734175"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5248" name="AutoShape 16"/>
          <p:cNvSpPr>
            <a:spLocks noChangeArrowheads="1"/>
          </p:cNvSpPr>
          <p:nvPr/>
        </p:nvSpPr>
        <p:spPr bwMode="auto">
          <a:xfrm>
            <a:off x="5495925"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5249" name="AutoShape 17"/>
          <p:cNvSpPr>
            <a:spLocks noChangeArrowheads="1"/>
          </p:cNvSpPr>
          <p:nvPr/>
        </p:nvSpPr>
        <p:spPr bwMode="auto">
          <a:xfrm>
            <a:off x="6073775" y="3629025"/>
            <a:ext cx="330200" cy="228600"/>
          </a:xfrm>
          <a:prstGeom prst="irregularSeal1">
            <a:avLst/>
          </a:prstGeom>
          <a:solidFill>
            <a:schemeClr val="accent2"/>
          </a:solidFill>
          <a:ln w="12700">
            <a:solidFill>
              <a:schemeClr val="tx1"/>
            </a:solidFill>
            <a:miter lim="800000"/>
            <a:headEnd type="none" w="sm" len="sm"/>
            <a:tailEnd type="none" w="sm" len="sm"/>
          </a:ln>
          <a:effectLst/>
        </p:spPr>
        <p:txBody>
          <a:bodyPr wrap="none" anchor="ctr"/>
          <a:lstStyle/>
          <a:p>
            <a:endParaRPr lang="da-DK"/>
          </a:p>
        </p:txBody>
      </p:sp>
      <p:sp>
        <p:nvSpPr>
          <p:cNvPr id="95250" name="Rectangle 18"/>
          <p:cNvSpPr>
            <a:spLocks noChangeArrowheads="1"/>
          </p:cNvSpPr>
          <p:nvPr/>
        </p:nvSpPr>
        <p:spPr bwMode="auto">
          <a:xfrm>
            <a:off x="6264275" y="2381250"/>
            <a:ext cx="1211263" cy="488950"/>
          </a:xfrm>
          <a:prstGeom prst="rect">
            <a:avLst/>
          </a:prstGeom>
          <a:solidFill>
            <a:schemeClr val="bg1"/>
          </a:solidFill>
          <a:ln w="9525">
            <a:noFill/>
            <a:miter lim="800000"/>
            <a:headEnd/>
            <a:tailEnd/>
          </a:ln>
        </p:spPr>
        <p:txBody>
          <a:bodyPr wrap="none" lIns="0" tIns="0" rIns="0" bIns="0">
            <a:spAutoFit/>
          </a:bodyPr>
          <a:lstStyle/>
          <a:p>
            <a:pPr defTabSz="762000" eaLnBrk="0" hangingPunct="0"/>
            <a:r>
              <a:rPr lang="en-GB" sz="1600" dirty="0">
                <a:solidFill>
                  <a:schemeClr val="accent6"/>
                </a:solidFill>
                <a:latin typeface="Arial" charset="0"/>
              </a:rPr>
              <a:t> Flood plain</a:t>
            </a:r>
          </a:p>
          <a:p>
            <a:pPr defTabSz="762000" eaLnBrk="0" hangingPunct="0"/>
            <a:r>
              <a:rPr lang="en-GB" sz="1600" dirty="0">
                <a:solidFill>
                  <a:schemeClr val="accent6"/>
                </a:solidFill>
                <a:latin typeface="Arial" charset="0"/>
              </a:rPr>
              <a:t> n=0.075, r=3</a:t>
            </a:r>
            <a:endParaRPr lang="en-GB" sz="1600" b="1" dirty="0">
              <a:solidFill>
                <a:schemeClr val="accent6"/>
              </a:solidFill>
              <a:latin typeface="Arial" charset="0"/>
            </a:endParaRPr>
          </a:p>
        </p:txBody>
      </p:sp>
      <p:sp>
        <p:nvSpPr>
          <p:cNvPr id="95251" name="Line 19"/>
          <p:cNvSpPr>
            <a:spLocks noChangeShapeType="1"/>
          </p:cNvSpPr>
          <p:nvPr/>
        </p:nvSpPr>
        <p:spPr bwMode="auto">
          <a:xfrm>
            <a:off x="1257300" y="3133725"/>
            <a:ext cx="2943225" cy="1588"/>
          </a:xfrm>
          <a:prstGeom prst="line">
            <a:avLst/>
          </a:prstGeom>
          <a:noFill/>
          <a:ln w="12700">
            <a:solidFill>
              <a:schemeClr val="bg2"/>
            </a:solidFill>
            <a:round/>
            <a:headEnd type="triangle" w="med" len="med"/>
            <a:tailEnd type="triangle" w="med" len="med"/>
          </a:ln>
          <a:effectLst/>
        </p:spPr>
        <p:txBody>
          <a:bodyPr wrap="none" anchor="ctr"/>
          <a:lstStyle/>
          <a:p>
            <a:endParaRPr lang="da-DK"/>
          </a:p>
        </p:txBody>
      </p:sp>
      <p:sp>
        <p:nvSpPr>
          <p:cNvPr id="95252" name="Line 20"/>
          <p:cNvSpPr>
            <a:spLocks noChangeShapeType="1"/>
          </p:cNvSpPr>
          <p:nvPr/>
        </p:nvSpPr>
        <p:spPr bwMode="auto">
          <a:xfrm>
            <a:off x="5549900" y="3133725"/>
            <a:ext cx="2806700" cy="1588"/>
          </a:xfrm>
          <a:prstGeom prst="line">
            <a:avLst/>
          </a:prstGeom>
          <a:noFill/>
          <a:ln w="12700">
            <a:solidFill>
              <a:schemeClr val="bg2"/>
            </a:solidFill>
            <a:round/>
            <a:headEnd type="triangle" w="med" len="med"/>
            <a:tailEnd type="triangle" w="med" len="med"/>
          </a:ln>
          <a:effectLst/>
        </p:spPr>
        <p:txBody>
          <a:bodyPr wrap="none" anchor="ctr"/>
          <a:lstStyle/>
          <a:p>
            <a:endParaRPr lang="da-DK"/>
          </a:p>
        </p:txBody>
      </p:sp>
      <p:sp>
        <p:nvSpPr>
          <p:cNvPr id="95253" name="Line 21"/>
          <p:cNvSpPr>
            <a:spLocks noChangeShapeType="1"/>
          </p:cNvSpPr>
          <p:nvPr/>
        </p:nvSpPr>
        <p:spPr bwMode="auto">
          <a:xfrm>
            <a:off x="4152900" y="3133725"/>
            <a:ext cx="1397000" cy="1588"/>
          </a:xfrm>
          <a:prstGeom prst="line">
            <a:avLst/>
          </a:prstGeom>
          <a:noFill/>
          <a:ln w="12700">
            <a:solidFill>
              <a:schemeClr val="bg2"/>
            </a:solidFill>
            <a:round/>
            <a:headEnd type="triangle" w="med" len="med"/>
            <a:tailEnd type="triangle" w="med" len="med"/>
          </a:ln>
          <a:effectLst/>
        </p:spPr>
        <p:txBody>
          <a:bodyPr wrap="none" anchor="ctr"/>
          <a:lstStyle/>
          <a:p>
            <a:endParaRPr lang="da-DK"/>
          </a:p>
        </p:txBody>
      </p:sp>
      <p:sp>
        <p:nvSpPr>
          <p:cNvPr id="95254" name="Line 22"/>
          <p:cNvSpPr>
            <a:spLocks noChangeShapeType="1"/>
          </p:cNvSpPr>
          <p:nvPr/>
        </p:nvSpPr>
        <p:spPr bwMode="auto">
          <a:xfrm>
            <a:off x="917575" y="4886325"/>
            <a:ext cx="7750175" cy="1588"/>
          </a:xfrm>
          <a:prstGeom prst="line">
            <a:avLst/>
          </a:prstGeom>
          <a:noFill/>
          <a:ln w="12700">
            <a:solidFill>
              <a:schemeClr val="bg2"/>
            </a:solidFill>
            <a:round/>
            <a:headEnd type="none" w="sm" len="sm"/>
            <a:tailEnd type="triangle" w="med" len="med"/>
          </a:ln>
          <a:effectLst/>
        </p:spPr>
        <p:txBody>
          <a:bodyPr wrap="none" anchor="ctr"/>
          <a:lstStyle/>
          <a:p>
            <a:endParaRPr lang="da-DK"/>
          </a:p>
        </p:txBody>
      </p:sp>
      <p:sp>
        <p:nvSpPr>
          <p:cNvPr id="95255" name="Line 23"/>
          <p:cNvSpPr>
            <a:spLocks noChangeShapeType="1"/>
          </p:cNvSpPr>
          <p:nvPr/>
        </p:nvSpPr>
        <p:spPr bwMode="auto">
          <a:xfrm flipV="1">
            <a:off x="917575" y="2143125"/>
            <a:ext cx="1588" cy="2895600"/>
          </a:xfrm>
          <a:prstGeom prst="line">
            <a:avLst/>
          </a:prstGeom>
          <a:noFill/>
          <a:ln w="12700">
            <a:solidFill>
              <a:schemeClr val="tx1"/>
            </a:solidFill>
            <a:round/>
            <a:headEnd type="none" w="sm" len="sm"/>
            <a:tailEnd type="triangle" w="med" len="med"/>
          </a:ln>
          <a:effectLst/>
        </p:spPr>
        <p:txBody>
          <a:bodyPr wrap="none" anchor="ctr"/>
          <a:lstStyle/>
          <a:p>
            <a:endParaRPr lang="da-DK"/>
          </a:p>
        </p:txBody>
      </p:sp>
      <p:sp>
        <p:nvSpPr>
          <p:cNvPr id="95256" name="Text Box 24"/>
          <p:cNvSpPr txBox="1">
            <a:spLocks noChangeArrowheads="1"/>
          </p:cNvSpPr>
          <p:nvPr/>
        </p:nvSpPr>
        <p:spPr bwMode="auto">
          <a:xfrm>
            <a:off x="8642350" y="4714875"/>
            <a:ext cx="412750" cy="39687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a:solidFill>
                  <a:srgbClr val="FFFFFF"/>
                </a:solidFill>
                <a:latin typeface="Arial"/>
              </a:rPr>
              <a:t>X</a:t>
            </a:r>
            <a:endParaRPr lang="en-GB" sz="2400" b="1">
              <a:solidFill>
                <a:srgbClr val="FFFFFF"/>
              </a:solidFill>
              <a:latin typeface="Arial"/>
            </a:endParaRPr>
          </a:p>
        </p:txBody>
      </p:sp>
      <p:sp>
        <p:nvSpPr>
          <p:cNvPr id="95257" name="Text Box 25"/>
          <p:cNvSpPr txBox="1">
            <a:spLocks noChangeArrowheads="1"/>
          </p:cNvSpPr>
          <p:nvPr/>
        </p:nvSpPr>
        <p:spPr bwMode="auto">
          <a:xfrm>
            <a:off x="899592" y="1844824"/>
            <a:ext cx="495300" cy="39687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dirty="0">
                <a:solidFill>
                  <a:srgbClr val="FFFFFF"/>
                </a:solidFill>
                <a:latin typeface="Arial"/>
              </a:rPr>
              <a:t>Z</a:t>
            </a:r>
            <a:endParaRPr lang="en-GB" sz="2400" b="1" dirty="0">
              <a:solidFill>
                <a:srgbClr val="FFFFFF"/>
              </a:solidFill>
              <a:latin typeface="Arial"/>
            </a:endParaRPr>
          </a:p>
        </p:txBody>
      </p:sp>
      <p:pic>
        <p:nvPicPr>
          <p:cNvPr id="95258" name="Picture 26"/>
          <p:cNvPicPr>
            <a:picLocks noChangeAspect="1" noChangeArrowheads="1"/>
          </p:cNvPicPr>
          <p:nvPr/>
        </p:nvPicPr>
        <p:blipFill>
          <a:blip r:embed="rId2"/>
          <a:srcRect/>
          <a:stretch>
            <a:fillRect/>
          </a:stretch>
        </p:blipFill>
        <p:spPr bwMode="auto">
          <a:xfrm>
            <a:off x="2886075" y="4986338"/>
            <a:ext cx="4057650" cy="1704975"/>
          </a:xfrm>
          <a:prstGeom prst="rect">
            <a:avLst/>
          </a:prstGeom>
          <a:noFill/>
          <a:ln w="9525">
            <a:noFill/>
            <a:miter lim="800000"/>
            <a:headEnd/>
            <a:tailEnd/>
          </a:ln>
          <a:effectLst/>
        </p:spPr>
      </p:pic>
      <p:sp>
        <p:nvSpPr>
          <p:cNvPr id="95259" name="Rectangle 27"/>
          <p:cNvSpPr>
            <a:spLocks noGrp="1" noChangeArrowheads="1"/>
          </p:cNvSpPr>
          <p:nvPr>
            <p:ph type="title"/>
          </p:nvPr>
        </p:nvSpPr>
        <p:spPr>
          <a:noFill/>
          <a:ln/>
        </p:spPr>
        <p:txBody>
          <a:bodyPr/>
          <a:lstStyle/>
          <a:p>
            <a:r>
              <a:rPr lang="da-DK" dirty="0">
                <a:solidFill>
                  <a:srgbClr val="FFFFFF"/>
                </a:solidFill>
              </a:rPr>
              <a:t>CROSS SECTION EDITOR</a:t>
            </a:r>
            <a:endParaRPr lang="en-US" dirty="0">
              <a:solidFill>
                <a:srgbClr val="FFFFFF"/>
              </a:solidFill>
            </a:endParaRPr>
          </a:p>
        </p:txBody>
      </p:sp>
      <p:sp>
        <p:nvSpPr>
          <p:cNvPr id="28" name="Line 23"/>
          <p:cNvSpPr>
            <a:spLocks noChangeShapeType="1"/>
          </p:cNvSpPr>
          <p:nvPr/>
        </p:nvSpPr>
        <p:spPr bwMode="auto">
          <a:xfrm flipV="1">
            <a:off x="1069975" y="2295525"/>
            <a:ext cx="1588" cy="2895600"/>
          </a:xfrm>
          <a:prstGeom prst="line">
            <a:avLst/>
          </a:prstGeom>
          <a:noFill/>
          <a:ln w="12700">
            <a:solidFill>
              <a:schemeClr val="bg2"/>
            </a:solidFill>
            <a:round/>
            <a:headEnd type="none" w="sm" len="sm"/>
            <a:tailEnd type="triangle" w="med" len="med"/>
          </a:ln>
          <a:effectLst/>
        </p:spPr>
        <p:txBody>
          <a:bodyPr wrap="none" anchor="ctr"/>
          <a:lstStyle/>
          <a:p>
            <a:endParaRPr lang="da-DK"/>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l="739" t="87610" r="45448" b="3445"/>
          <a:stretch>
            <a:fillRect/>
          </a:stretch>
        </p:blipFill>
        <p:spPr bwMode="auto">
          <a:xfrm>
            <a:off x="827088" y="2900363"/>
            <a:ext cx="7332662" cy="901700"/>
          </a:xfrm>
          <a:prstGeom prst="rect">
            <a:avLst/>
          </a:prstGeom>
          <a:noFill/>
          <a:ln w="9525">
            <a:noFill/>
            <a:miter lim="800000"/>
            <a:headEnd/>
            <a:tailEnd/>
          </a:ln>
          <a:effectLst/>
        </p:spPr>
      </p:pic>
      <p:sp>
        <p:nvSpPr>
          <p:cNvPr id="81925" name="Rectangle 5"/>
          <p:cNvSpPr>
            <a:spLocks noChangeArrowheads="1"/>
          </p:cNvSpPr>
          <p:nvPr/>
        </p:nvSpPr>
        <p:spPr bwMode="auto">
          <a:xfrm>
            <a:off x="804863" y="2898775"/>
            <a:ext cx="2851150" cy="712788"/>
          </a:xfrm>
          <a:prstGeom prst="rect">
            <a:avLst/>
          </a:prstGeom>
          <a:noFill/>
          <a:ln w="38100">
            <a:solidFill>
              <a:schemeClr val="accent2"/>
            </a:solidFill>
            <a:miter lim="800000"/>
            <a:headEnd/>
            <a:tailEnd/>
          </a:ln>
          <a:effectLst/>
        </p:spPr>
        <p:txBody>
          <a:bodyPr wrap="none" anchor="ctr"/>
          <a:lstStyle/>
          <a:p>
            <a:endParaRPr lang="da-DK"/>
          </a:p>
        </p:txBody>
      </p:sp>
      <p:sp>
        <p:nvSpPr>
          <p:cNvPr id="81926" name="Freeform 6"/>
          <p:cNvSpPr>
            <a:spLocks/>
          </p:cNvSpPr>
          <p:nvPr/>
        </p:nvSpPr>
        <p:spPr bwMode="auto">
          <a:xfrm>
            <a:off x="2225675" y="2362200"/>
            <a:ext cx="776288" cy="517525"/>
          </a:xfrm>
          <a:custGeom>
            <a:avLst/>
            <a:gdLst/>
            <a:ahLst/>
            <a:cxnLst>
              <a:cxn ang="0">
                <a:pos x="0" y="326"/>
              </a:cxn>
              <a:cxn ang="0">
                <a:pos x="0" y="0"/>
              </a:cxn>
              <a:cxn ang="0">
                <a:pos x="489" y="0"/>
              </a:cxn>
            </a:cxnLst>
            <a:rect l="0" t="0" r="r" b="b"/>
            <a:pathLst>
              <a:path w="489" h="326">
                <a:moveTo>
                  <a:pt x="0" y="326"/>
                </a:moveTo>
                <a:lnTo>
                  <a:pt x="0" y="0"/>
                </a:lnTo>
                <a:lnTo>
                  <a:pt x="489" y="0"/>
                </a:lnTo>
              </a:path>
            </a:pathLst>
          </a:custGeom>
          <a:noFill/>
          <a:ln w="28575">
            <a:solidFill>
              <a:schemeClr val="accent2"/>
            </a:solidFill>
            <a:round/>
            <a:headEnd type="triangle" w="med" len="med"/>
            <a:tailEnd type="none" w="med" len="med"/>
          </a:ln>
          <a:effectLst/>
        </p:spPr>
        <p:txBody>
          <a:bodyPr/>
          <a:lstStyle/>
          <a:p>
            <a:endParaRPr lang="da-DK"/>
          </a:p>
        </p:txBody>
      </p:sp>
      <p:sp>
        <p:nvSpPr>
          <p:cNvPr id="81927" name="Rectangle 7"/>
          <p:cNvSpPr>
            <a:spLocks noChangeArrowheads="1"/>
          </p:cNvSpPr>
          <p:nvPr/>
        </p:nvSpPr>
        <p:spPr bwMode="auto">
          <a:xfrm>
            <a:off x="2967038" y="2224088"/>
            <a:ext cx="3030537" cy="304800"/>
          </a:xfrm>
          <a:prstGeom prst="rect">
            <a:avLst/>
          </a:prstGeom>
          <a:noFill/>
          <a:ln w="9525">
            <a:noFill/>
            <a:miter lim="800000"/>
            <a:headEnd/>
            <a:tailEnd/>
          </a:ln>
          <a:effectLst/>
        </p:spPr>
        <p:txBody>
          <a:bodyPr wrap="none">
            <a:spAutoFit/>
          </a:bodyPr>
          <a:lstStyle/>
          <a:p>
            <a:r>
              <a:rPr lang="en-GB" sz="1400" b="1">
                <a:solidFill>
                  <a:srgbClr val="FFFFFF"/>
                </a:solidFill>
                <a:latin typeface="Arial" charset="0"/>
              </a:rPr>
              <a:t>Dynamic Links to Processed Data</a:t>
            </a:r>
            <a:endParaRPr lang="en-US" sz="1400" b="1">
              <a:solidFill>
                <a:srgbClr val="FFFFFF"/>
              </a:solidFill>
              <a:latin typeface="Arial" charset="0"/>
            </a:endParaRPr>
          </a:p>
        </p:txBody>
      </p:sp>
      <p:sp>
        <p:nvSpPr>
          <p:cNvPr id="81928" name="Rectangle 8"/>
          <p:cNvSpPr>
            <a:spLocks noChangeArrowheads="1"/>
          </p:cNvSpPr>
          <p:nvPr/>
        </p:nvSpPr>
        <p:spPr bwMode="auto">
          <a:xfrm>
            <a:off x="5943600" y="2962275"/>
            <a:ext cx="1984375" cy="407988"/>
          </a:xfrm>
          <a:prstGeom prst="rect">
            <a:avLst/>
          </a:prstGeom>
          <a:noFill/>
          <a:ln w="38100">
            <a:solidFill>
              <a:schemeClr val="accent2"/>
            </a:solidFill>
            <a:miter lim="800000"/>
            <a:headEnd/>
            <a:tailEnd/>
          </a:ln>
          <a:effectLst/>
        </p:spPr>
        <p:txBody>
          <a:bodyPr wrap="none" anchor="ctr"/>
          <a:lstStyle/>
          <a:p>
            <a:endParaRPr lang="da-DK"/>
          </a:p>
        </p:txBody>
      </p:sp>
      <p:sp>
        <p:nvSpPr>
          <p:cNvPr id="81929" name="Rectangle 9"/>
          <p:cNvSpPr>
            <a:spLocks noChangeArrowheads="1"/>
          </p:cNvSpPr>
          <p:nvPr/>
        </p:nvSpPr>
        <p:spPr bwMode="auto">
          <a:xfrm>
            <a:off x="4300538" y="3330575"/>
            <a:ext cx="1571625" cy="407988"/>
          </a:xfrm>
          <a:prstGeom prst="rect">
            <a:avLst/>
          </a:prstGeom>
          <a:noFill/>
          <a:ln w="38100">
            <a:solidFill>
              <a:schemeClr val="accent2"/>
            </a:solidFill>
            <a:miter lim="800000"/>
            <a:headEnd/>
            <a:tailEnd/>
          </a:ln>
          <a:effectLst/>
        </p:spPr>
        <p:txBody>
          <a:bodyPr wrap="none" anchor="ctr"/>
          <a:lstStyle/>
          <a:p>
            <a:endParaRPr lang="da-DK"/>
          </a:p>
        </p:txBody>
      </p:sp>
      <p:sp>
        <p:nvSpPr>
          <p:cNvPr id="81930" name="Freeform 10"/>
          <p:cNvSpPr>
            <a:spLocks/>
          </p:cNvSpPr>
          <p:nvPr/>
        </p:nvSpPr>
        <p:spPr bwMode="auto">
          <a:xfrm>
            <a:off x="3416300" y="3733800"/>
            <a:ext cx="1658938" cy="1414463"/>
          </a:xfrm>
          <a:custGeom>
            <a:avLst/>
            <a:gdLst/>
            <a:ahLst/>
            <a:cxnLst>
              <a:cxn ang="0">
                <a:pos x="375" y="0"/>
              </a:cxn>
              <a:cxn ang="0">
                <a:pos x="375" y="758"/>
              </a:cxn>
              <a:cxn ang="0">
                <a:pos x="0" y="758"/>
              </a:cxn>
            </a:cxnLst>
            <a:rect l="0" t="0" r="r" b="b"/>
            <a:pathLst>
              <a:path w="375" h="758">
                <a:moveTo>
                  <a:pt x="375" y="0"/>
                </a:moveTo>
                <a:lnTo>
                  <a:pt x="375" y="758"/>
                </a:lnTo>
                <a:lnTo>
                  <a:pt x="0" y="758"/>
                </a:lnTo>
              </a:path>
            </a:pathLst>
          </a:custGeom>
          <a:noFill/>
          <a:ln w="28575">
            <a:solidFill>
              <a:schemeClr val="accent2"/>
            </a:solidFill>
            <a:round/>
            <a:headEnd type="none" w="med" len="med"/>
            <a:tailEnd type="triangle" w="med" len="med"/>
          </a:ln>
          <a:effectLst/>
        </p:spPr>
        <p:txBody>
          <a:bodyPr/>
          <a:lstStyle/>
          <a:p>
            <a:endParaRPr lang="da-DK"/>
          </a:p>
        </p:txBody>
      </p:sp>
      <p:sp>
        <p:nvSpPr>
          <p:cNvPr id="81931" name="Freeform 11"/>
          <p:cNvSpPr>
            <a:spLocks/>
          </p:cNvSpPr>
          <p:nvPr/>
        </p:nvSpPr>
        <p:spPr bwMode="auto">
          <a:xfrm>
            <a:off x="6311900" y="3386138"/>
            <a:ext cx="595313" cy="2919412"/>
          </a:xfrm>
          <a:custGeom>
            <a:avLst/>
            <a:gdLst/>
            <a:ahLst/>
            <a:cxnLst>
              <a:cxn ang="0">
                <a:pos x="375" y="0"/>
              </a:cxn>
              <a:cxn ang="0">
                <a:pos x="375" y="758"/>
              </a:cxn>
              <a:cxn ang="0">
                <a:pos x="0" y="758"/>
              </a:cxn>
            </a:cxnLst>
            <a:rect l="0" t="0" r="r" b="b"/>
            <a:pathLst>
              <a:path w="375" h="758">
                <a:moveTo>
                  <a:pt x="375" y="0"/>
                </a:moveTo>
                <a:lnTo>
                  <a:pt x="375" y="758"/>
                </a:lnTo>
                <a:lnTo>
                  <a:pt x="0" y="758"/>
                </a:lnTo>
              </a:path>
            </a:pathLst>
          </a:custGeom>
          <a:noFill/>
          <a:ln w="28575">
            <a:solidFill>
              <a:schemeClr val="accent2"/>
            </a:solidFill>
            <a:round/>
            <a:headEnd type="none" w="med" len="med"/>
            <a:tailEnd type="triangle" w="med" len="med"/>
          </a:ln>
          <a:effectLst/>
        </p:spPr>
        <p:txBody>
          <a:bodyPr/>
          <a:lstStyle/>
          <a:p>
            <a:endParaRPr lang="da-DK"/>
          </a:p>
        </p:txBody>
      </p:sp>
      <p:sp>
        <p:nvSpPr>
          <p:cNvPr id="81932" name="Rectangle 12"/>
          <p:cNvSpPr>
            <a:spLocks noChangeArrowheads="1"/>
          </p:cNvSpPr>
          <p:nvPr/>
        </p:nvSpPr>
        <p:spPr bwMode="auto">
          <a:xfrm>
            <a:off x="3746500" y="6127750"/>
            <a:ext cx="2568575" cy="304800"/>
          </a:xfrm>
          <a:prstGeom prst="rect">
            <a:avLst/>
          </a:prstGeom>
          <a:noFill/>
          <a:ln w="9525">
            <a:noFill/>
            <a:miter lim="800000"/>
            <a:headEnd/>
            <a:tailEnd/>
          </a:ln>
          <a:effectLst/>
        </p:spPr>
        <p:txBody>
          <a:bodyPr wrap="none">
            <a:spAutoFit/>
          </a:bodyPr>
          <a:lstStyle/>
          <a:p>
            <a:r>
              <a:rPr lang="en-GB" sz="1400" b="1">
                <a:solidFill>
                  <a:srgbClr val="FFFFFF"/>
                </a:solidFill>
                <a:latin typeface="Arial" charset="0"/>
              </a:rPr>
              <a:t>Opens Processed Data View</a:t>
            </a:r>
            <a:endParaRPr lang="en-US" sz="1400" b="1">
              <a:solidFill>
                <a:srgbClr val="FFFFFF"/>
              </a:solidFill>
              <a:latin typeface="Arial" charset="0"/>
            </a:endParaRPr>
          </a:p>
        </p:txBody>
      </p:sp>
      <p:sp>
        <p:nvSpPr>
          <p:cNvPr id="81933" name="Rectangle 13"/>
          <p:cNvSpPr>
            <a:spLocks noChangeArrowheads="1"/>
          </p:cNvSpPr>
          <p:nvPr/>
        </p:nvSpPr>
        <p:spPr bwMode="auto">
          <a:xfrm>
            <a:off x="758825" y="4968875"/>
            <a:ext cx="2621230" cy="1169551"/>
          </a:xfrm>
          <a:prstGeom prst="rect">
            <a:avLst/>
          </a:prstGeom>
          <a:noFill/>
          <a:ln w="9525">
            <a:noFill/>
            <a:miter lim="800000"/>
            <a:headEnd/>
            <a:tailEnd/>
          </a:ln>
          <a:effectLst/>
        </p:spPr>
        <p:txBody>
          <a:bodyPr wrap="none">
            <a:spAutoFit/>
          </a:bodyPr>
          <a:lstStyle/>
          <a:p>
            <a:r>
              <a:rPr lang="en-GB" sz="1400" b="1">
                <a:solidFill>
                  <a:srgbClr val="FFFFFF"/>
                </a:solidFill>
                <a:latin typeface="Arial" charset="0"/>
              </a:rPr>
              <a:t>Updates Markers in Selected</a:t>
            </a:r>
            <a:br>
              <a:rPr lang="en-GB" sz="1400" b="1">
                <a:solidFill>
                  <a:srgbClr val="FFFFFF"/>
                </a:solidFill>
                <a:latin typeface="Arial" charset="0"/>
              </a:rPr>
            </a:br>
            <a:r>
              <a:rPr lang="en-GB" sz="1400" b="1">
                <a:solidFill>
                  <a:srgbClr val="FFFFFF"/>
                </a:solidFill>
                <a:latin typeface="Arial" charset="0"/>
              </a:rPr>
              <a:t>Cross-Section:</a:t>
            </a:r>
          </a:p>
          <a:p>
            <a:r>
              <a:rPr lang="en-GB" sz="1400" b="1">
                <a:solidFill>
                  <a:srgbClr val="FFFFFF"/>
                </a:solidFill>
                <a:latin typeface="Arial" charset="0"/>
              </a:rPr>
              <a:t>     </a:t>
            </a:r>
            <a:r>
              <a:rPr lang="en-GB" sz="1400">
                <a:solidFill>
                  <a:srgbClr val="FFFFFF"/>
                </a:solidFill>
                <a:latin typeface="Arial" charset="0"/>
              </a:rPr>
              <a:t>(1) Furthest Left Extent</a:t>
            </a:r>
          </a:p>
          <a:p>
            <a:r>
              <a:rPr lang="en-US" sz="1400">
                <a:solidFill>
                  <a:srgbClr val="FFFFFF"/>
                </a:solidFill>
                <a:latin typeface="Arial" charset="0"/>
              </a:rPr>
              <a:t>     (2) Lowest Point</a:t>
            </a:r>
          </a:p>
          <a:p>
            <a:r>
              <a:rPr lang="en-US" sz="1400">
                <a:solidFill>
                  <a:srgbClr val="FFFFFF"/>
                </a:solidFill>
                <a:latin typeface="Arial" charset="0"/>
              </a:rPr>
              <a:t>     (3) Furthest Right Extent</a:t>
            </a:r>
          </a:p>
        </p:txBody>
      </p:sp>
      <p:sp>
        <p:nvSpPr>
          <p:cNvPr id="81934" name="Rectangle 14"/>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Functions Panel</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a:spLocks noChangeArrowheads="1"/>
          </p:cNvSpPr>
          <p:nvPr/>
        </p:nvSpPr>
        <p:spPr bwMode="auto">
          <a:xfrm>
            <a:off x="611560" y="2204864"/>
            <a:ext cx="7099300" cy="3113088"/>
          </a:xfrm>
          <a:prstGeom prst="rect">
            <a:avLst/>
          </a:prstGeom>
          <a:noFill/>
          <a:ln w="12700">
            <a:noFill/>
            <a:miter lim="800000"/>
            <a:headEnd type="none" w="sm" len="sm"/>
            <a:tailEnd type="none" w="sm" len="sm"/>
          </a:ln>
          <a:effectLst/>
        </p:spPr>
        <p:txBody>
          <a:bodyPr>
            <a:spAutoFit/>
          </a:bodyPr>
          <a:lstStyle/>
          <a:p>
            <a:pPr marL="177800" indent="-177800" defTabSz="762000" eaLnBrk="0" hangingPunct="0"/>
            <a:r>
              <a:rPr lang="en-GB" sz="1800" b="1" dirty="0" smtClean="0">
                <a:solidFill>
                  <a:srgbClr val="FFFFFF"/>
                </a:solidFill>
                <a:latin typeface="Arial"/>
              </a:rPr>
              <a:t>Processed Data View includes:</a:t>
            </a:r>
          </a:p>
          <a:p>
            <a:pPr marL="177800" indent="-177800" defTabSz="762000" eaLnBrk="0" hangingPunct="0">
              <a:buFontTx/>
              <a:buChar char="•"/>
            </a:pPr>
            <a:r>
              <a:rPr lang="en-GB" sz="1800" dirty="0" smtClean="0">
                <a:solidFill>
                  <a:srgbClr val="FFFFFF"/>
                </a:solidFill>
                <a:latin typeface="Arial"/>
              </a:rPr>
              <a:t>Tree View listing of all Cross-Sections</a:t>
            </a:r>
          </a:p>
          <a:p>
            <a:pPr marL="177800" indent="-177800" defTabSz="762000" eaLnBrk="0" hangingPunct="0">
              <a:buFontTx/>
              <a:buChar char="•"/>
            </a:pPr>
            <a:r>
              <a:rPr lang="en-GB" sz="1800" dirty="0" smtClean="0">
                <a:solidFill>
                  <a:srgbClr val="FFFFFF"/>
                </a:solidFill>
                <a:latin typeface="Arial"/>
              </a:rPr>
              <a:t>Tabular Data of all hydraulic parameters</a:t>
            </a:r>
          </a:p>
          <a:p>
            <a:pPr marL="177800" indent="-177800" defTabSz="762000" eaLnBrk="0" hangingPunct="0">
              <a:buFontTx/>
              <a:buChar char="•"/>
            </a:pPr>
            <a:r>
              <a:rPr lang="en-GB" sz="1800" dirty="0" smtClean="0">
                <a:solidFill>
                  <a:srgbClr val="FFFFFF"/>
                </a:solidFill>
                <a:latin typeface="Arial"/>
              </a:rPr>
              <a:t>Graphical View of the selected parameter</a:t>
            </a:r>
          </a:p>
          <a:p>
            <a:pPr marL="177800" indent="-177800" defTabSz="762000" eaLnBrk="0" hangingPunct="0"/>
            <a:endParaRPr lang="en-GB" sz="1800" dirty="0" smtClean="0">
              <a:solidFill>
                <a:srgbClr val="FFFFFF"/>
              </a:solidFill>
              <a:latin typeface="Arial"/>
            </a:endParaRPr>
          </a:p>
          <a:p>
            <a:pPr marL="177800" indent="-177800" defTabSz="762000" eaLnBrk="0" hangingPunct="0"/>
            <a:endParaRPr lang="en-GB" sz="1800" dirty="0" smtClean="0">
              <a:solidFill>
                <a:srgbClr val="FFFFFF"/>
              </a:solidFill>
              <a:latin typeface="Arial"/>
            </a:endParaRPr>
          </a:p>
          <a:p>
            <a:pPr marL="177800" indent="-177800" defTabSz="762000"/>
            <a:r>
              <a:rPr lang="en-GB" sz="1800" b="1" dirty="0" smtClean="0">
                <a:solidFill>
                  <a:srgbClr val="FFFFFF"/>
                </a:solidFill>
                <a:latin typeface="Arial"/>
              </a:rPr>
              <a:t>For Each Section:</a:t>
            </a:r>
          </a:p>
          <a:p>
            <a:pPr marL="177800" indent="-177800" defTabSz="762000">
              <a:buFontTx/>
              <a:buChar char="•"/>
            </a:pPr>
            <a:r>
              <a:rPr lang="en-GB" sz="1800" dirty="0" smtClean="0">
                <a:solidFill>
                  <a:srgbClr val="FFFFFF"/>
                </a:solidFill>
                <a:latin typeface="Arial"/>
              </a:rPr>
              <a:t>Area, Hydraulic Radius, Storage Width &amp; Conveyance calculated for different water levels</a:t>
            </a:r>
          </a:p>
          <a:p>
            <a:pPr marL="177800" indent="-177800" defTabSz="762000">
              <a:buFontTx/>
              <a:buChar char="•"/>
            </a:pPr>
            <a:r>
              <a:rPr lang="en-GB" sz="1800" dirty="0" smtClean="0">
                <a:solidFill>
                  <a:srgbClr val="FFFFFF"/>
                </a:solidFill>
                <a:latin typeface="Arial"/>
              </a:rPr>
              <a:t>Additional Storage Area (optional)</a:t>
            </a:r>
          </a:p>
          <a:p>
            <a:pPr marL="177800" indent="-177800" defTabSz="762000">
              <a:buFontTx/>
              <a:buChar char="•"/>
            </a:pPr>
            <a:r>
              <a:rPr lang="en-GB" sz="1800" dirty="0" smtClean="0">
                <a:solidFill>
                  <a:srgbClr val="FFFFFF"/>
                </a:solidFill>
                <a:latin typeface="Arial"/>
              </a:rPr>
              <a:t>Resistance Factor (optional)</a:t>
            </a:r>
            <a:endParaRPr lang="en-GB" sz="1800" dirty="0">
              <a:solidFill>
                <a:srgbClr val="FFFFFF"/>
              </a:solidFill>
              <a:latin typeface="Arial"/>
            </a:endParaRPr>
          </a:p>
        </p:txBody>
      </p:sp>
      <p:sp>
        <p:nvSpPr>
          <p:cNvPr id="82949" name="Text Box 5"/>
          <p:cNvSpPr txBox="1">
            <a:spLocks noChangeArrowheads="1"/>
          </p:cNvSpPr>
          <p:nvPr/>
        </p:nvSpPr>
        <p:spPr bwMode="auto">
          <a:xfrm>
            <a:off x="5929322" y="5500702"/>
            <a:ext cx="2627313" cy="915988"/>
          </a:xfrm>
          <a:prstGeom prst="rect">
            <a:avLst/>
          </a:prstGeom>
          <a:noFill/>
          <a:ln w="9525">
            <a:noFill/>
            <a:miter lim="800000"/>
            <a:headEnd/>
            <a:tailEnd/>
          </a:ln>
          <a:effectLst/>
        </p:spPr>
        <p:txBody>
          <a:bodyPr>
            <a:spAutoFit/>
          </a:bodyPr>
          <a:lstStyle/>
          <a:p>
            <a:r>
              <a:rPr lang="en-GB" sz="1800" dirty="0" smtClean="0">
                <a:solidFill>
                  <a:srgbClr val="FFFFFF"/>
                </a:solidFill>
                <a:latin typeface="Arial"/>
              </a:rPr>
              <a:t>User can Control the Density of Processed Data Points </a:t>
            </a:r>
            <a:endParaRPr lang="en-GB" sz="1800" dirty="0">
              <a:solidFill>
                <a:srgbClr val="FFFFFF"/>
              </a:solidFill>
              <a:latin typeface="Arial"/>
            </a:endParaRPr>
          </a:p>
        </p:txBody>
      </p:sp>
      <p:sp>
        <p:nvSpPr>
          <p:cNvPr id="82950" name="Rectangle 6"/>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Processed Data View (Definition)</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p:cNvPicPr>
            <a:picLocks noChangeAspect="1" noChangeArrowheads="1"/>
          </p:cNvPicPr>
          <p:nvPr/>
        </p:nvPicPr>
        <p:blipFill>
          <a:blip r:embed="rId2"/>
          <a:srcRect/>
          <a:stretch>
            <a:fillRect/>
          </a:stretch>
        </p:blipFill>
        <p:spPr bwMode="auto">
          <a:xfrm>
            <a:off x="3416175" y="2391941"/>
            <a:ext cx="5548313" cy="4165600"/>
          </a:xfrm>
          <a:prstGeom prst="rect">
            <a:avLst/>
          </a:prstGeom>
          <a:noFill/>
          <a:ln w="9525">
            <a:noFill/>
            <a:miter lim="800000"/>
            <a:headEnd/>
            <a:tailEnd/>
          </a:ln>
          <a:effectLst/>
        </p:spPr>
      </p:pic>
      <p:sp>
        <p:nvSpPr>
          <p:cNvPr id="83973" name="Text Box 5"/>
          <p:cNvSpPr txBox="1">
            <a:spLocks noChangeArrowheads="1"/>
          </p:cNvSpPr>
          <p:nvPr/>
        </p:nvSpPr>
        <p:spPr bwMode="auto">
          <a:xfrm>
            <a:off x="357158" y="4437112"/>
            <a:ext cx="2411413" cy="1739900"/>
          </a:xfrm>
          <a:prstGeom prst="rect">
            <a:avLst/>
          </a:prstGeom>
          <a:noFill/>
          <a:ln w="9525">
            <a:noFill/>
            <a:miter lim="800000"/>
            <a:headEnd/>
            <a:tailEnd/>
          </a:ln>
          <a:effectLst/>
        </p:spPr>
        <p:txBody>
          <a:bodyPr>
            <a:spAutoFit/>
          </a:bodyPr>
          <a:lstStyle/>
          <a:p>
            <a:r>
              <a:rPr lang="en-GB" sz="1800" smtClean="0">
                <a:solidFill>
                  <a:srgbClr val="FFFFFF"/>
                </a:solidFill>
                <a:latin typeface="Arial"/>
              </a:rPr>
              <a:t>Similar Layout and Functionality as the Raw Data View</a:t>
            </a:r>
          </a:p>
          <a:p>
            <a:endParaRPr lang="en-GB" sz="1800" smtClean="0">
              <a:solidFill>
                <a:srgbClr val="FFFFFF"/>
              </a:solidFill>
              <a:latin typeface="Arial"/>
            </a:endParaRPr>
          </a:p>
          <a:p>
            <a:r>
              <a:rPr lang="en-GB" sz="1800" smtClean="0">
                <a:solidFill>
                  <a:srgbClr val="FFFFFF"/>
                </a:solidFill>
                <a:latin typeface="Arial"/>
              </a:rPr>
              <a:t>Graphical View is Right Click Enabled</a:t>
            </a:r>
            <a:endParaRPr lang="en-GB" sz="1800" dirty="0">
              <a:solidFill>
                <a:srgbClr val="FFFFFF"/>
              </a:solidFill>
              <a:latin typeface="Arial"/>
            </a:endParaRPr>
          </a:p>
        </p:txBody>
      </p:sp>
      <p:sp>
        <p:nvSpPr>
          <p:cNvPr id="83975" name="Freeform 7"/>
          <p:cNvSpPr>
            <a:spLocks/>
          </p:cNvSpPr>
          <p:nvPr/>
        </p:nvSpPr>
        <p:spPr bwMode="auto">
          <a:xfrm>
            <a:off x="6810250" y="1956966"/>
            <a:ext cx="334963" cy="854075"/>
          </a:xfrm>
          <a:custGeom>
            <a:avLst/>
            <a:gdLst/>
            <a:ahLst/>
            <a:cxnLst>
              <a:cxn ang="0">
                <a:pos x="0" y="538"/>
              </a:cxn>
              <a:cxn ang="0">
                <a:pos x="0" y="0"/>
              </a:cxn>
              <a:cxn ang="0">
                <a:pos x="211" y="0"/>
              </a:cxn>
            </a:cxnLst>
            <a:rect l="0" t="0" r="r" b="b"/>
            <a:pathLst>
              <a:path w="211" h="538">
                <a:moveTo>
                  <a:pt x="0" y="538"/>
                </a:moveTo>
                <a:lnTo>
                  <a:pt x="0" y="0"/>
                </a:lnTo>
                <a:lnTo>
                  <a:pt x="211" y="0"/>
                </a:lnTo>
              </a:path>
            </a:pathLst>
          </a:custGeom>
          <a:noFill/>
          <a:ln w="28575">
            <a:solidFill>
              <a:schemeClr val="accent2"/>
            </a:solidFill>
            <a:round/>
            <a:headEnd type="triangle" w="med" len="med"/>
            <a:tailEnd type="none" w="med" len="med"/>
          </a:ln>
          <a:effectLst/>
        </p:spPr>
        <p:txBody>
          <a:bodyPr/>
          <a:lstStyle/>
          <a:p>
            <a:endParaRPr lang="da-DK"/>
          </a:p>
        </p:txBody>
      </p:sp>
      <p:sp>
        <p:nvSpPr>
          <p:cNvPr id="83976" name="Rectangle 8"/>
          <p:cNvSpPr>
            <a:spLocks noChangeArrowheads="1"/>
          </p:cNvSpPr>
          <p:nvPr/>
        </p:nvSpPr>
        <p:spPr bwMode="auto">
          <a:xfrm>
            <a:off x="7186488" y="1772816"/>
            <a:ext cx="1720850" cy="304800"/>
          </a:xfrm>
          <a:prstGeom prst="rect">
            <a:avLst/>
          </a:prstGeom>
          <a:noFill/>
          <a:ln w="9525">
            <a:noFill/>
            <a:miter lim="800000"/>
            <a:headEnd/>
            <a:tailEnd/>
          </a:ln>
          <a:effectLst/>
        </p:spPr>
        <p:txBody>
          <a:bodyPr wrap="none">
            <a:spAutoFit/>
          </a:bodyPr>
          <a:lstStyle/>
          <a:p>
            <a:r>
              <a:rPr lang="en-GB" sz="1400" b="1">
                <a:solidFill>
                  <a:srgbClr val="FFFFFF"/>
                </a:solidFill>
                <a:latin typeface="Arial" charset="0"/>
              </a:rPr>
              <a:t>Select Item to Plot</a:t>
            </a:r>
            <a:endParaRPr lang="en-US" sz="1400" b="1">
              <a:solidFill>
                <a:srgbClr val="FFFFFF"/>
              </a:solidFill>
              <a:latin typeface="Arial" charset="0"/>
            </a:endParaRPr>
          </a:p>
        </p:txBody>
      </p:sp>
      <p:sp>
        <p:nvSpPr>
          <p:cNvPr id="83977" name="Rectangle 9"/>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Processed Data View (Overview</a:t>
            </a:r>
            <a:r>
              <a:rPr lang="en-US" dirty="0" smtClean="0">
                <a:solidFill>
                  <a:srgbClr val="FFFFFF"/>
                </a:solidFill>
              </a:rPr>
              <a:t>)</a:t>
            </a:r>
          </a:p>
          <a:p>
            <a:pPr marL="0" indent="0">
              <a:buNone/>
            </a:pPr>
            <a:r>
              <a:rPr lang="en-GB" sz="1800" b="1" dirty="0">
                <a:solidFill>
                  <a:srgbClr val="FFFFFF"/>
                </a:solidFill>
              </a:rPr>
              <a:t>How?</a:t>
            </a:r>
            <a:r>
              <a:rPr lang="en-GB" sz="1800" b="1" dirty="0">
                <a:solidFill>
                  <a:srgbClr val="FFFFFF"/>
                </a:solidFill>
                <a:effectLst>
                  <a:outerShdw blurRad="38100" dist="38100" dir="2700000" algn="tl">
                    <a:srgbClr val="C0C0C0"/>
                  </a:outerShdw>
                </a:effectLst>
              </a:rPr>
              <a:t> </a:t>
            </a:r>
            <a:r>
              <a:rPr lang="en-GB" sz="1800" dirty="0">
                <a:solidFill>
                  <a:srgbClr val="FFFFFF"/>
                </a:solidFill>
              </a:rPr>
              <a:t>”View Processed Data” Button in Raw Data View</a:t>
            </a: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p:cNvPicPr>
            <a:picLocks noChangeAspect="1" noChangeArrowheads="1"/>
          </p:cNvPicPr>
          <p:nvPr/>
        </p:nvPicPr>
        <p:blipFill>
          <a:blip r:embed="rId2"/>
          <a:srcRect l="739" t="88594" r="57642" b="2953"/>
          <a:stretch>
            <a:fillRect/>
          </a:stretch>
        </p:blipFill>
        <p:spPr bwMode="auto">
          <a:xfrm>
            <a:off x="395536" y="3432324"/>
            <a:ext cx="4383088" cy="669925"/>
          </a:xfrm>
          <a:prstGeom prst="rect">
            <a:avLst/>
          </a:prstGeom>
          <a:noFill/>
          <a:ln w="9525">
            <a:noFill/>
            <a:miter lim="800000"/>
            <a:headEnd/>
            <a:tailEnd/>
          </a:ln>
          <a:effectLst/>
        </p:spPr>
      </p:pic>
      <p:pic>
        <p:nvPicPr>
          <p:cNvPr id="84997" name="Picture 5"/>
          <p:cNvPicPr>
            <a:picLocks noChangeAspect="1" noChangeArrowheads="1"/>
          </p:cNvPicPr>
          <p:nvPr/>
        </p:nvPicPr>
        <p:blipFill>
          <a:blip r:embed="rId3"/>
          <a:srcRect/>
          <a:stretch>
            <a:fillRect/>
          </a:stretch>
        </p:blipFill>
        <p:spPr bwMode="auto">
          <a:xfrm>
            <a:off x="5689849" y="1844824"/>
            <a:ext cx="3203575" cy="4730750"/>
          </a:xfrm>
          <a:prstGeom prst="rect">
            <a:avLst/>
          </a:prstGeom>
          <a:noFill/>
          <a:ln w="9525">
            <a:noFill/>
            <a:miter lim="800000"/>
            <a:headEnd/>
            <a:tailEnd/>
          </a:ln>
          <a:effectLst/>
        </p:spPr>
      </p:pic>
      <p:sp>
        <p:nvSpPr>
          <p:cNvPr id="84998" name="Text Box 6"/>
          <p:cNvSpPr txBox="1">
            <a:spLocks noChangeArrowheads="1"/>
          </p:cNvSpPr>
          <p:nvPr/>
        </p:nvSpPr>
        <p:spPr bwMode="auto">
          <a:xfrm>
            <a:off x="1262311" y="2220030"/>
            <a:ext cx="2344738" cy="738664"/>
          </a:xfrm>
          <a:prstGeom prst="rect">
            <a:avLst/>
          </a:prstGeom>
          <a:noFill/>
          <a:ln w="12700">
            <a:noFill/>
            <a:miter lim="800000"/>
            <a:headEnd/>
            <a:tailEnd/>
          </a:ln>
          <a:effectLst/>
        </p:spPr>
        <p:txBody>
          <a:bodyPr anchor="ctr">
            <a:spAutoFit/>
          </a:bodyPr>
          <a:lstStyle/>
          <a:p>
            <a:pPr defTabSz="762000" eaLnBrk="0" hangingPunct="0"/>
            <a:r>
              <a:rPr lang="en-GB" sz="1400" b="1">
                <a:solidFill>
                  <a:srgbClr val="FFFFFF"/>
                </a:solidFill>
                <a:latin typeface="Arial"/>
              </a:rPr>
              <a:t>Protects Manually Changed/Added Data  from Automatic Update</a:t>
            </a:r>
          </a:p>
        </p:txBody>
      </p:sp>
      <p:sp>
        <p:nvSpPr>
          <p:cNvPr id="84999" name="Freeform 7"/>
          <p:cNvSpPr>
            <a:spLocks/>
          </p:cNvSpPr>
          <p:nvPr/>
        </p:nvSpPr>
        <p:spPr bwMode="auto">
          <a:xfrm>
            <a:off x="547936" y="2551262"/>
            <a:ext cx="717550" cy="898525"/>
          </a:xfrm>
          <a:custGeom>
            <a:avLst/>
            <a:gdLst/>
            <a:ahLst/>
            <a:cxnLst>
              <a:cxn ang="0">
                <a:pos x="452" y="0"/>
              </a:cxn>
              <a:cxn ang="0">
                <a:pos x="269" y="0"/>
              </a:cxn>
              <a:cxn ang="0">
                <a:pos x="0" y="0"/>
              </a:cxn>
              <a:cxn ang="0">
                <a:pos x="0" y="566"/>
              </a:cxn>
            </a:cxnLst>
            <a:rect l="0" t="0" r="r" b="b"/>
            <a:pathLst>
              <a:path w="452" h="566">
                <a:moveTo>
                  <a:pt x="452" y="0"/>
                </a:moveTo>
                <a:lnTo>
                  <a:pt x="269" y="0"/>
                </a:lnTo>
                <a:lnTo>
                  <a:pt x="0" y="0"/>
                </a:lnTo>
                <a:lnTo>
                  <a:pt x="0" y="566"/>
                </a:lnTo>
              </a:path>
            </a:pathLst>
          </a:custGeom>
          <a:noFill/>
          <a:ln w="28575">
            <a:solidFill>
              <a:schemeClr val="accent2"/>
            </a:solidFill>
            <a:round/>
            <a:headEnd type="none" w="med" len="med"/>
            <a:tailEnd type="triangle" w="med" len="med"/>
          </a:ln>
          <a:effectLst/>
        </p:spPr>
        <p:txBody>
          <a:bodyPr/>
          <a:lstStyle/>
          <a:p>
            <a:endParaRPr lang="da-DK"/>
          </a:p>
        </p:txBody>
      </p:sp>
      <p:sp>
        <p:nvSpPr>
          <p:cNvPr id="85000" name="Text Box 8"/>
          <p:cNvSpPr txBox="1">
            <a:spLocks noChangeArrowheads="1"/>
          </p:cNvSpPr>
          <p:nvPr/>
        </p:nvSpPr>
        <p:spPr bwMode="auto">
          <a:xfrm>
            <a:off x="3322886" y="3064024"/>
            <a:ext cx="2344738" cy="304800"/>
          </a:xfrm>
          <a:prstGeom prst="rect">
            <a:avLst/>
          </a:prstGeom>
          <a:noFill/>
          <a:ln w="12700">
            <a:noFill/>
            <a:miter lim="800000"/>
            <a:headEnd/>
            <a:tailEnd/>
          </a:ln>
          <a:effectLst/>
        </p:spPr>
        <p:txBody>
          <a:bodyPr anchor="ctr">
            <a:spAutoFit/>
          </a:bodyPr>
          <a:lstStyle/>
          <a:p>
            <a:pPr defTabSz="762000" eaLnBrk="0" hangingPunct="0"/>
            <a:r>
              <a:rPr lang="en-GB" sz="1400" b="1">
                <a:solidFill>
                  <a:srgbClr val="FFFFFF"/>
                </a:solidFill>
                <a:latin typeface="Arial"/>
              </a:rPr>
              <a:t>Switch Back to Raw Data</a:t>
            </a:r>
          </a:p>
        </p:txBody>
      </p:sp>
      <p:sp>
        <p:nvSpPr>
          <p:cNvPr id="85001" name="Freeform 9"/>
          <p:cNvSpPr>
            <a:spLocks/>
          </p:cNvSpPr>
          <p:nvPr/>
        </p:nvSpPr>
        <p:spPr bwMode="auto">
          <a:xfrm>
            <a:off x="3094286" y="3224362"/>
            <a:ext cx="215900" cy="547687"/>
          </a:xfrm>
          <a:custGeom>
            <a:avLst/>
            <a:gdLst/>
            <a:ahLst/>
            <a:cxnLst>
              <a:cxn ang="0">
                <a:pos x="452" y="0"/>
              </a:cxn>
              <a:cxn ang="0">
                <a:pos x="269" y="0"/>
              </a:cxn>
              <a:cxn ang="0">
                <a:pos x="0" y="0"/>
              </a:cxn>
              <a:cxn ang="0">
                <a:pos x="0" y="566"/>
              </a:cxn>
            </a:cxnLst>
            <a:rect l="0" t="0" r="r" b="b"/>
            <a:pathLst>
              <a:path w="452" h="566">
                <a:moveTo>
                  <a:pt x="452" y="0"/>
                </a:moveTo>
                <a:lnTo>
                  <a:pt x="269" y="0"/>
                </a:lnTo>
                <a:lnTo>
                  <a:pt x="0" y="0"/>
                </a:lnTo>
                <a:lnTo>
                  <a:pt x="0" y="566"/>
                </a:lnTo>
              </a:path>
            </a:pathLst>
          </a:custGeom>
          <a:noFill/>
          <a:ln w="28575">
            <a:solidFill>
              <a:schemeClr val="accent2"/>
            </a:solidFill>
            <a:round/>
            <a:headEnd type="none" w="med" len="med"/>
            <a:tailEnd type="triangle" w="med" len="med"/>
          </a:ln>
          <a:effectLst/>
        </p:spPr>
        <p:txBody>
          <a:bodyPr/>
          <a:lstStyle/>
          <a:p>
            <a:endParaRPr lang="da-DK"/>
          </a:p>
        </p:txBody>
      </p:sp>
      <p:sp>
        <p:nvSpPr>
          <p:cNvPr id="85002" name="Freeform 10"/>
          <p:cNvSpPr>
            <a:spLocks/>
          </p:cNvSpPr>
          <p:nvPr/>
        </p:nvSpPr>
        <p:spPr bwMode="auto">
          <a:xfrm>
            <a:off x="4113461" y="3984774"/>
            <a:ext cx="1600200" cy="593725"/>
          </a:xfrm>
          <a:custGeom>
            <a:avLst/>
            <a:gdLst/>
            <a:ahLst/>
            <a:cxnLst>
              <a:cxn ang="0">
                <a:pos x="0" y="0"/>
              </a:cxn>
              <a:cxn ang="0">
                <a:pos x="0" y="374"/>
              </a:cxn>
              <a:cxn ang="0">
                <a:pos x="1008" y="374"/>
              </a:cxn>
            </a:cxnLst>
            <a:rect l="0" t="0" r="r" b="b"/>
            <a:pathLst>
              <a:path w="1008" h="374">
                <a:moveTo>
                  <a:pt x="0" y="0"/>
                </a:moveTo>
                <a:lnTo>
                  <a:pt x="0" y="374"/>
                </a:lnTo>
                <a:lnTo>
                  <a:pt x="1008" y="374"/>
                </a:lnTo>
              </a:path>
            </a:pathLst>
          </a:custGeom>
          <a:noFill/>
          <a:ln w="28575">
            <a:solidFill>
              <a:schemeClr val="accent2"/>
            </a:solidFill>
            <a:round/>
            <a:headEnd type="none" w="med" len="med"/>
            <a:tailEnd type="triangle" w="med" len="med"/>
          </a:ln>
          <a:effectLst/>
        </p:spPr>
        <p:txBody>
          <a:bodyPr/>
          <a:lstStyle/>
          <a:p>
            <a:endParaRPr lang="da-DK"/>
          </a:p>
        </p:txBody>
      </p:sp>
      <p:sp>
        <p:nvSpPr>
          <p:cNvPr id="85003" name="Text Box 11"/>
          <p:cNvSpPr txBox="1">
            <a:spLocks noChangeArrowheads="1"/>
          </p:cNvSpPr>
          <p:nvPr/>
        </p:nvSpPr>
        <p:spPr bwMode="auto">
          <a:xfrm>
            <a:off x="6178799" y="4402287"/>
            <a:ext cx="2344737" cy="1384995"/>
          </a:xfrm>
          <a:prstGeom prst="rect">
            <a:avLst/>
          </a:prstGeom>
          <a:noFill/>
          <a:ln w="12700">
            <a:noFill/>
            <a:miter lim="800000"/>
            <a:headEnd/>
            <a:tailEnd/>
          </a:ln>
          <a:effectLst/>
        </p:spPr>
        <p:txBody>
          <a:bodyPr anchor="ctr">
            <a:spAutoFit/>
          </a:bodyPr>
          <a:lstStyle/>
          <a:p>
            <a:pPr defTabSz="762000" eaLnBrk="0" hangingPunct="0"/>
            <a:r>
              <a:rPr lang="en-GB" sz="1400" b="1" dirty="0">
                <a:solidFill>
                  <a:srgbClr val="FFFFFF"/>
                </a:solidFill>
                <a:latin typeface="Arial"/>
              </a:rPr>
              <a:t>Options for Density and Distribution of Processed Data Points:</a:t>
            </a:r>
          </a:p>
          <a:p>
            <a:pPr defTabSz="762000" eaLnBrk="0" hangingPunct="0">
              <a:buFontTx/>
              <a:buChar char="-"/>
            </a:pPr>
            <a:r>
              <a:rPr lang="en-GB" sz="1400" b="1" i="1" dirty="0">
                <a:solidFill>
                  <a:srgbClr val="FFFFFF"/>
                </a:solidFill>
                <a:latin typeface="Arial"/>
              </a:rPr>
              <a:t> Automatic</a:t>
            </a:r>
          </a:p>
          <a:p>
            <a:pPr defTabSz="762000" eaLnBrk="0" hangingPunct="0">
              <a:buFontTx/>
              <a:buChar char="-"/>
            </a:pPr>
            <a:r>
              <a:rPr lang="en-GB" sz="1400" b="1" i="1" dirty="0">
                <a:solidFill>
                  <a:srgbClr val="FFFFFF"/>
                </a:solidFill>
                <a:latin typeface="Arial"/>
              </a:rPr>
              <a:t> Equidistant</a:t>
            </a:r>
          </a:p>
          <a:p>
            <a:pPr defTabSz="762000" eaLnBrk="0" hangingPunct="0">
              <a:buFontTx/>
              <a:buChar char="-"/>
            </a:pPr>
            <a:r>
              <a:rPr lang="en-GB" sz="1400" b="1" i="1" dirty="0">
                <a:solidFill>
                  <a:srgbClr val="FFFFFF"/>
                </a:solidFill>
                <a:latin typeface="Arial"/>
              </a:rPr>
              <a:t> User Defined</a:t>
            </a:r>
          </a:p>
        </p:txBody>
      </p:sp>
      <p:sp>
        <p:nvSpPr>
          <p:cNvPr id="85004" name="Freeform 12"/>
          <p:cNvSpPr>
            <a:spLocks/>
          </p:cNvSpPr>
          <p:nvPr/>
        </p:nvSpPr>
        <p:spPr bwMode="auto">
          <a:xfrm>
            <a:off x="959099" y="3984774"/>
            <a:ext cx="473075" cy="517525"/>
          </a:xfrm>
          <a:custGeom>
            <a:avLst/>
            <a:gdLst/>
            <a:ahLst/>
            <a:cxnLst>
              <a:cxn ang="0">
                <a:pos x="0" y="0"/>
              </a:cxn>
              <a:cxn ang="0">
                <a:pos x="0" y="326"/>
              </a:cxn>
              <a:cxn ang="0">
                <a:pos x="298" y="326"/>
              </a:cxn>
            </a:cxnLst>
            <a:rect l="0" t="0" r="r" b="b"/>
            <a:pathLst>
              <a:path w="298" h="326">
                <a:moveTo>
                  <a:pt x="0" y="0"/>
                </a:moveTo>
                <a:lnTo>
                  <a:pt x="0" y="326"/>
                </a:lnTo>
                <a:lnTo>
                  <a:pt x="298" y="326"/>
                </a:lnTo>
              </a:path>
            </a:pathLst>
          </a:custGeom>
          <a:noFill/>
          <a:ln w="28575">
            <a:solidFill>
              <a:schemeClr val="accent2"/>
            </a:solidFill>
            <a:round/>
            <a:headEnd type="triangle" w="med" len="med"/>
            <a:tailEnd type="none" w="med" len="med"/>
          </a:ln>
          <a:effectLst/>
        </p:spPr>
        <p:txBody>
          <a:bodyPr/>
          <a:lstStyle/>
          <a:p>
            <a:endParaRPr lang="da-DK"/>
          </a:p>
        </p:txBody>
      </p:sp>
      <p:sp>
        <p:nvSpPr>
          <p:cNvPr id="85005" name="Text Box 13"/>
          <p:cNvSpPr txBox="1">
            <a:spLocks noChangeArrowheads="1"/>
          </p:cNvSpPr>
          <p:nvPr/>
        </p:nvSpPr>
        <p:spPr bwMode="auto">
          <a:xfrm>
            <a:off x="1465511" y="4316562"/>
            <a:ext cx="1430338" cy="304800"/>
          </a:xfrm>
          <a:prstGeom prst="rect">
            <a:avLst/>
          </a:prstGeom>
          <a:noFill/>
          <a:ln w="12700">
            <a:noFill/>
            <a:miter lim="800000"/>
            <a:headEnd/>
            <a:tailEnd/>
          </a:ln>
          <a:effectLst/>
        </p:spPr>
        <p:txBody>
          <a:bodyPr anchor="ctr">
            <a:spAutoFit/>
          </a:bodyPr>
          <a:lstStyle/>
          <a:p>
            <a:pPr defTabSz="762000" eaLnBrk="0" hangingPunct="0"/>
            <a:r>
              <a:rPr lang="en-GB" sz="1400" b="1">
                <a:solidFill>
                  <a:srgbClr val="FFFFFF"/>
                </a:solidFill>
                <a:latin typeface="Arial"/>
              </a:rPr>
              <a:t>Recompute All</a:t>
            </a:r>
          </a:p>
        </p:txBody>
      </p:sp>
      <p:sp>
        <p:nvSpPr>
          <p:cNvPr id="85006" name="Rectangle 14"/>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Processed Data View (Functions)</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p:cNvPicPr>
            <a:picLocks noChangeAspect="1" noChangeArrowheads="1"/>
          </p:cNvPicPr>
          <p:nvPr/>
        </p:nvPicPr>
        <p:blipFill>
          <a:blip r:embed="rId2"/>
          <a:srcRect/>
          <a:stretch>
            <a:fillRect/>
          </a:stretch>
        </p:blipFill>
        <p:spPr bwMode="auto">
          <a:xfrm>
            <a:off x="3663950" y="2457450"/>
            <a:ext cx="5345113" cy="4270375"/>
          </a:xfrm>
          <a:prstGeom prst="rect">
            <a:avLst/>
          </a:prstGeom>
          <a:noFill/>
          <a:ln w="9525">
            <a:noFill/>
            <a:miter lim="800000"/>
            <a:headEnd/>
            <a:tailEnd/>
          </a:ln>
          <a:effectLst/>
        </p:spPr>
      </p:pic>
      <p:sp>
        <p:nvSpPr>
          <p:cNvPr id="86021" name="Text Box 5"/>
          <p:cNvSpPr txBox="1">
            <a:spLocks noChangeArrowheads="1"/>
          </p:cNvSpPr>
          <p:nvPr/>
        </p:nvSpPr>
        <p:spPr bwMode="auto">
          <a:xfrm>
            <a:off x="457027" y="5229200"/>
            <a:ext cx="2890837" cy="915988"/>
          </a:xfrm>
          <a:prstGeom prst="rect">
            <a:avLst/>
          </a:prstGeom>
          <a:noFill/>
          <a:ln w="9525">
            <a:noFill/>
            <a:miter lim="800000"/>
            <a:headEnd/>
            <a:tailEnd/>
          </a:ln>
          <a:effectLst/>
        </p:spPr>
        <p:txBody>
          <a:bodyPr>
            <a:spAutoFit/>
          </a:bodyPr>
          <a:lstStyle/>
          <a:p>
            <a:r>
              <a:rPr lang="en-GB" sz="1800" dirty="0" smtClean="0">
                <a:solidFill>
                  <a:srgbClr val="FFFFFF"/>
                </a:solidFill>
                <a:latin typeface="Arial"/>
              </a:rPr>
              <a:t>Apply Global Changes to Raw and Processed Cross-Section Data</a:t>
            </a:r>
            <a:endParaRPr lang="en-GB" sz="1800" dirty="0">
              <a:solidFill>
                <a:srgbClr val="FFFFFF"/>
              </a:solidFill>
              <a:latin typeface="Arial"/>
            </a:endParaRPr>
          </a:p>
        </p:txBody>
      </p:sp>
      <p:sp>
        <p:nvSpPr>
          <p:cNvPr id="86023" name="Rectangle 7"/>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Cross-Section Options (including Global Edit</a:t>
            </a:r>
            <a:r>
              <a:rPr lang="en-US" dirty="0" smtClean="0">
                <a:solidFill>
                  <a:srgbClr val="FFFFFF"/>
                </a:solidFill>
              </a:rPr>
              <a:t>)</a:t>
            </a:r>
          </a:p>
          <a:p>
            <a:pPr marL="0" indent="0">
              <a:buNone/>
            </a:pPr>
            <a:r>
              <a:rPr lang="en-GB" sz="1800" b="1" dirty="0" smtClean="0">
                <a:solidFill>
                  <a:srgbClr val="FFFFFF"/>
                </a:solidFill>
              </a:rPr>
              <a:t>How</a:t>
            </a:r>
            <a:r>
              <a:rPr lang="en-GB" sz="1800" b="1" dirty="0">
                <a:solidFill>
                  <a:srgbClr val="FFFFFF"/>
                </a:solidFill>
              </a:rPr>
              <a:t>?</a:t>
            </a:r>
            <a:r>
              <a:rPr lang="en-GB" sz="1800" b="1" dirty="0">
                <a:solidFill>
                  <a:srgbClr val="FFFFFF"/>
                </a:solidFill>
                <a:effectLst>
                  <a:outerShdw blurRad="38100" dist="38100" dir="2700000" algn="tl">
                    <a:srgbClr val="C0C0C0"/>
                  </a:outerShdw>
                </a:effectLst>
              </a:rPr>
              <a:t> </a:t>
            </a:r>
            <a:r>
              <a:rPr lang="en-GB" sz="1800" dirty="0">
                <a:solidFill>
                  <a:srgbClr val="FFFFFF"/>
                </a:solidFill>
              </a:rPr>
              <a:t>MIKE Zero    -&gt; Cross-Sections    -&gt; Apply to All Sections</a:t>
            </a:r>
            <a:endParaRPr lang="en-GB" sz="1800" b="1"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grpSp>
        <p:nvGrpSpPr>
          <p:cNvPr id="86024" name="Group 8"/>
          <p:cNvGrpSpPr>
            <a:grpSpLocks/>
          </p:cNvGrpSpPr>
          <p:nvPr/>
        </p:nvGrpSpPr>
        <p:grpSpPr bwMode="auto">
          <a:xfrm>
            <a:off x="479425" y="3152775"/>
            <a:ext cx="7169150" cy="3079750"/>
            <a:chOff x="302" y="1986"/>
            <a:chExt cx="4516" cy="1940"/>
          </a:xfrm>
        </p:grpSpPr>
        <p:sp>
          <p:nvSpPr>
            <p:cNvPr id="86025" name="Text Box 9"/>
            <p:cNvSpPr txBox="1">
              <a:spLocks noChangeArrowheads="1"/>
            </p:cNvSpPr>
            <p:nvPr/>
          </p:nvSpPr>
          <p:spPr bwMode="auto">
            <a:xfrm>
              <a:off x="302" y="1986"/>
              <a:ext cx="2532" cy="750"/>
            </a:xfrm>
            <a:prstGeom prst="rect">
              <a:avLst/>
            </a:prstGeom>
            <a:solidFill>
              <a:schemeClr val="bg1"/>
            </a:solidFill>
            <a:ln w="9525">
              <a:solidFill>
                <a:schemeClr val="tx1"/>
              </a:solidFill>
              <a:miter lim="800000"/>
              <a:headEnd/>
              <a:tailEnd/>
            </a:ln>
            <a:effectLst/>
          </p:spPr>
          <p:txBody>
            <a:bodyPr>
              <a:spAutoFit/>
            </a:bodyPr>
            <a:lstStyle/>
            <a:p>
              <a:pPr eaLnBrk="0" hangingPunct="0"/>
              <a:r>
                <a:rPr lang="da-DK" sz="1800" b="1" dirty="0">
                  <a:solidFill>
                    <a:schemeClr val="accent6"/>
                  </a:solidFill>
                  <a:latin typeface="Arial" charset="0"/>
                </a:rPr>
                <a:t>NOTE</a:t>
              </a:r>
            </a:p>
            <a:p>
              <a:pPr eaLnBrk="0" hangingPunct="0"/>
              <a:r>
                <a:rPr lang="da-DK" sz="1800" b="1" dirty="0">
                  <a:solidFill>
                    <a:schemeClr val="accent6"/>
                  </a:solidFill>
                  <a:latin typeface="Arial" charset="0"/>
                </a:rPr>
                <a:t>Great for </a:t>
              </a:r>
              <a:r>
                <a:rPr lang="da-DK" sz="1800" b="1" dirty="0" err="1">
                  <a:solidFill>
                    <a:schemeClr val="accent6"/>
                  </a:solidFill>
                  <a:latin typeface="Arial" charset="0"/>
                </a:rPr>
                <a:t>ensuring</a:t>
              </a:r>
              <a:r>
                <a:rPr lang="da-DK" sz="1800" b="1" dirty="0">
                  <a:solidFill>
                    <a:schemeClr val="accent6"/>
                  </a:solidFill>
                  <a:latin typeface="Arial" charset="0"/>
                </a:rPr>
                <a:t>, </a:t>
              </a:r>
              <a:r>
                <a:rPr lang="da-DK" sz="1800" b="1" dirty="0" err="1">
                  <a:solidFill>
                    <a:schemeClr val="accent6"/>
                  </a:solidFill>
                  <a:latin typeface="Arial" charset="0"/>
                </a:rPr>
                <a:t>that</a:t>
              </a:r>
              <a:r>
                <a:rPr lang="da-DK" sz="1800" b="1" dirty="0">
                  <a:solidFill>
                    <a:schemeClr val="accent6"/>
                  </a:solidFill>
                  <a:latin typeface="Arial" charset="0"/>
                </a:rPr>
                <a:t> all </a:t>
              </a:r>
              <a:r>
                <a:rPr lang="da-DK" sz="1800" b="1" dirty="0" err="1">
                  <a:solidFill>
                    <a:schemeClr val="accent6"/>
                  </a:solidFill>
                  <a:latin typeface="Arial" charset="0"/>
                </a:rPr>
                <a:t>cross</a:t>
              </a:r>
              <a:r>
                <a:rPr lang="da-DK" sz="1800" b="1" dirty="0">
                  <a:solidFill>
                    <a:schemeClr val="accent6"/>
                  </a:solidFill>
                  <a:latin typeface="Arial" charset="0"/>
                </a:rPr>
                <a:t> </a:t>
              </a:r>
              <a:r>
                <a:rPr lang="da-DK" sz="1800" b="1" dirty="0" err="1">
                  <a:solidFill>
                    <a:schemeClr val="accent6"/>
                  </a:solidFill>
                  <a:latin typeface="Arial" charset="0"/>
                </a:rPr>
                <a:t>sections</a:t>
              </a:r>
              <a:r>
                <a:rPr lang="da-DK" sz="1800" b="1" dirty="0">
                  <a:solidFill>
                    <a:schemeClr val="accent6"/>
                  </a:solidFill>
                  <a:latin typeface="Arial" charset="0"/>
                </a:rPr>
                <a:t> have </a:t>
              </a:r>
              <a:r>
                <a:rPr lang="da-DK" sz="1800" b="1" dirty="0" err="1">
                  <a:solidFill>
                    <a:schemeClr val="accent6"/>
                  </a:solidFill>
                  <a:latin typeface="Arial" charset="0"/>
                </a:rPr>
                <a:t>been</a:t>
              </a:r>
              <a:r>
                <a:rPr lang="da-DK" sz="1800" b="1" dirty="0">
                  <a:solidFill>
                    <a:schemeClr val="accent6"/>
                  </a:solidFill>
                  <a:latin typeface="Arial" charset="0"/>
                </a:rPr>
                <a:t> </a:t>
              </a:r>
              <a:r>
                <a:rPr lang="da-DK" sz="1800" b="1" dirty="0" err="1">
                  <a:solidFill>
                    <a:schemeClr val="accent6"/>
                  </a:solidFill>
                  <a:latin typeface="Arial" charset="0"/>
                </a:rPr>
                <a:t>precalculated</a:t>
              </a:r>
              <a:r>
                <a:rPr lang="da-DK" sz="1800" b="1" dirty="0">
                  <a:solidFill>
                    <a:schemeClr val="accent6"/>
                  </a:solidFill>
                  <a:latin typeface="Arial" charset="0"/>
                </a:rPr>
                <a:t> prior to </a:t>
              </a:r>
              <a:r>
                <a:rPr lang="da-DK" sz="1800" b="1" dirty="0" err="1">
                  <a:solidFill>
                    <a:schemeClr val="accent6"/>
                  </a:solidFill>
                  <a:latin typeface="Arial" charset="0"/>
                </a:rPr>
                <a:t>initiating</a:t>
              </a:r>
              <a:r>
                <a:rPr lang="da-DK" sz="1800" b="1" dirty="0">
                  <a:solidFill>
                    <a:schemeClr val="accent6"/>
                  </a:solidFill>
                  <a:latin typeface="Arial" charset="0"/>
                </a:rPr>
                <a:t> the simulation</a:t>
              </a:r>
              <a:endParaRPr lang="en-US" sz="1800" b="1" dirty="0">
                <a:solidFill>
                  <a:schemeClr val="accent6"/>
                </a:solidFill>
                <a:latin typeface="Arial" charset="0"/>
              </a:endParaRPr>
            </a:p>
          </p:txBody>
        </p:sp>
        <p:sp>
          <p:nvSpPr>
            <p:cNvPr id="86026" name="Oval 10"/>
            <p:cNvSpPr>
              <a:spLocks noChangeArrowheads="1"/>
            </p:cNvSpPr>
            <p:nvPr/>
          </p:nvSpPr>
          <p:spPr bwMode="auto">
            <a:xfrm>
              <a:off x="3954" y="3694"/>
              <a:ext cx="864" cy="232"/>
            </a:xfrm>
            <a:prstGeom prst="ellipse">
              <a:avLst/>
            </a:prstGeom>
            <a:noFill/>
            <a:ln w="25400">
              <a:solidFill>
                <a:schemeClr val="accent2"/>
              </a:solidFill>
              <a:round/>
              <a:headEnd/>
              <a:tailEnd/>
            </a:ln>
            <a:effectLst/>
          </p:spPr>
          <p:txBody>
            <a:bodyPr wrap="none" anchor="ctr"/>
            <a:lstStyle/>
            <a:p>
              <a:endParaRPr lang="da-DK">
                <a:solidFill>
                  <a:srgbClr val="FFFFFF"/>
                </a:solidFill>
              </a:endParaRPr>
            </a:p>
          </p:txBody>
        </p:sp>
        <p:sp>
          <p:nvSpPr>
            <p:cNvPr id="86027" name="Line 11"/>
            <p:cNvSpPr>
              <a:spLocks noChangeShapeType="1"/>
            </p:cNvSpPr>
            <p:nvPr/>
          </p:nvSpPr>
          <p:spPr bwMode="auto">
            <a:xfrm flipH="1" flipV="1">
              <a:off x="2002" y="2734"/>
              <a:ext cx="1986" cy="1042"/>
            </a:xfrm>
            <a:prstGeom prst="line">
              <a:avLst/>
            </a:prstGeom>
            <a:noFill/>
            <a:ln w="25400">
              <a:solidFill>
                <a:schemeClr val="accent2"/>
              </a:solidFill>
              <a:round/>
              <a:headEnd/>
              <a:tailEnd/>
            </a:ln>
            <a:effectLst/>
          </p:spPr>
          <p:txBody>
            <a:bodyPr/>
            <a:lstStyle/>
            <a:p>
              <a:endParaRPr lang="da-DK">
                <a:solidFill>
                  <a:srgbClr val="FFFFFF"/>
                </a:solidFill>
              </a:endParaRPr>
            </a:p>
          </p:txBody>
        </p:sp>
      </p:gr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p:cNvPicPr>
            <a:picLocks noChangeAspect="1" noChangeArrowheads="1"/>
          </p:cNvPicPr>
          <p:nvPr/>
        </p:nvPicPr>
        <p:blipFill>
          <a:blip r:embed="rId2"/>
          <a:srcRect/>
          <a:stretch>
            <a:fillRect/>
          </a:stretch>
        </p:blipFill>
        <p:spPr bwMode="auto">
          <a:xfrm>
            <a:off x="3203848" y="2420888"/>
            <a:ext cx="5734050" cy="4200525"/>
          </a:xfrm>
          <a:prstGeom prst="rect">
            <a:avLst/>
          </a:prstGeom>
          <a:noFill/>
          <a:ln w="9525">
            <a:noFill/>
            <a:miter lim="800000"/>
            <a:headEnd/>
            <a:tailEnd/>
          </a:ln>
          <a:effectLst/>
        </p:spPr>
      </p:pic>
      <p:sp>
        <p:nvSpPr>
          <p:cNvPr id="87046" name="Text Box 6"/>
          <p:cNvSpPr txBox="1">
            <a:spLocks noChangeArrowheads="1"/>
          </p:cNvSpPr>
          <p:nvPr/>
        </p:nvSpPr>
        <p:spPr bwMode="auto">
          <a:xfrm>
            <a:off x="220663" y="4601244"/>
            <a:ext cx="2890837" cy="915988"/>
          </a:xfrm>
          <a:prstGeom prst="rect">
            <a:avLst/>
          </a:prstGeom>
          <a:noFill/>
          <a:ln w="9525">
            <a:noFill/>
            <a:miter lim="800000"/>
            <a:headEnd/>
            <a:tailEnd/>
          </a:ln>
          <a:effectLst/>
        </p:spPr>
        <p:txBody>
          <a:bodyPr>
            <a:spAutoFit/>
          </a:bodyPr>
          <a:lstStyle/>
          <a:p>
            <a:r>
              <a:rPr lang="en-GB" sz="1800" dirty="0" smtClean="0">
                <a:solidFill>
                  <a:srgbClr val="FFFFFF"/>
                </a:solidFill>
                <a:latin typeface="Arial"/>
              </a:rPr>
              <a:t>Change the Appearance of Objects in the Graphical View</a:t>
            </a:r>
            <a:endParaRPr lang="en-GB" sz="1800" dirty="0">
              <a:solidFill>
                <a:srgbClr val="FFFFFF"/>
              </a:solidFill>
              <a:latin typeface="Arial"/>
            </a:endParaRPr>
          </a:p>
        </p:txBody>
      </p:sp>
      <p:sp>
        <p:nvSpPr>
          <p:cNvPr id="87047" name="Rectangle 7"/>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Setting Options (Graphics</a:t>
            </a:r>
            <a:r>
              <a:rPr lang="en-US" dirty="0" smtClean="0">
                <a:solidFill>
                  <a:srgbClr val="FFFFFF"/>
                </a:solidFill>
              </a:rPr>
              <a:t>)</a:t>
            </a:r>
          </a:p>
          <a:p>
            <a:pPr marL="0" indent="0">
              <a:buNone/>
            </a:pPr>
            <a:r>
              <a:rPr lang="en-GB" sz="1800" b="1" dirty="0">
                <a:solidFill>
                  <a:srgbClr val="FFFFFF"/>
                </a:solidFill>
              </a:rPr>
              <a:t>How?</a:t>
            </a:r>
            <a:r>
              <a:rPr lang="en-GB" sz="1800" b="1" dirty="0">
                <a:solidFill>
                  <a:srgbClr val="FFFFFF"/>
                </a:solidFill>
                <a:effectLst>
                  <a:outerShdw blurRad="38100" dist="38100" dir="2700000" algn="tl">
                    <a:srgbClr val="C0C0C0"/>
                  </a:outerShdw>
                </a:effectLst>
              </a:rPr>
              <a:t> </a:t>
            </a:r>
            <a:r>
              <a:rPr lang="en-GB" sz="1800" dirty="0">
                <a:solidFill>
                  <a:srgbClr val="FFFFFF"/>
                </a:solidFill>
              </a:rPr>
              <a:t>MIKE Zero -&gt; Settings -&gt; Cross-Section</a:t>
            </a:r>
            <a:endParaRPr lang="en-GB" sz="1800" b="1"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p:cNvPicPr>
            <a:picLocks noChangeAspect="1" noChangeArrowheads="1"/>
          </p:cNvPicPr>
          <p:nvPr/>
        </p:nvPicPr>
        <p:blipFill>
          <a:blip r:embed="rId2"/>
          <a:srcRect/>
          <a:stretch>
            <a:fillRect/>
          </a:stretch>
        </p:blipFill>
        <p:spPr bwMode="auto">
          <a:xfrm>
            <a:off x="3230438" y="2420888"/>
            <a:ext cx="5734050" cy="4200525"/>
          </a:xfrm>
          <a:prstGeom prst="rect">
            <a:avLst/>
          </a:prstGeom>
          <a:noFill/>
          <a:ln w="9525">
            <a:noFill/>
            <a:miter lim="800000"/>
            <a:headEnd/>
            <a:tailEnd/>
          </a:ln>
          <a:effectLst/>
        </p:spPr>
      </p:pic>
      <p:sp>
        <p:nvSpPr>
          <p:cNvPr id="88070" name="Text Box 6"/>
          <p:cNvSpPr txBox="1">
            <a:spLocks noChangeArrowheads="1"/>
          </p:cNvSpPr>
          <p:nvPr/>
        </p:nvSpPr>
        <p:spPr bwMode="auto">
          <a:xfrm>
            <a:off x="220663" y="5013176"/>
            <a:ext cx="2890837" cy="915988"/>
          </a:xfrm>
          <a:prstGeom prst="rect">
            <a:avLst/>
          </a:prstGeom>
          <a:noFill/>
          <a:ln w="9525">
            <a:noFill/>
            <a:miter lim="800000"/>
            <a:headEnd/>
            <a:tailEnd/>
          </a:ln>
          <a:effectLst/>
        </p:spPr>
        <p:txBody>
          <a:bodyPr>
            <a:spAutoFit/>
          </a:bodyPr>
          <a:lstStyle/>
          <a:p>
            <a:r>
              <a:rPr lang="en-GB" sz="1800" smtClean="0">
                <a:solidFill>
                  <a:srgbClr val="FFFFFF"/>
                </a:solidFill>
                <a:latin typeface="Arial"/>
              </a:rPr>
              <a:t>Change the Drawing Options for the Graphical View</a:t>
            </a:r>
            <a:endParaRPr lang="en-GB" sz="1800" dirty="0">
              <a:solidFill>
                <a:srgbClr val="FFFFFF"/>
              </a:solidFill>
              <a:latin typeface="Arial"/>
            </a:endParaRPr>
          </a:p>
        </p:txBody>
      </p:sp>
      <p:sp>
        <p:nvSpPr>
          <p:cNvPr id="88071" name="Rectangle 7"/>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Setting Options (Drawing</a:t>
            </a:r>
            <a:r>
              <a:rPr lang="en-US" dirty="0" smtClean="0">
                <a:solidFill>
                  <a:srgbClr val="FFFFFF"/>
                </a:solidFill>
              </a:rPr>
              <a:t>)</a:t>
            </a:r>
          </a:p>
          <a:p>
            <a:pPr marL="0" indent="0">
              <a:buNone/>
            </a:pPr>
            <a:r>
              <a:rPr lang="en-GB" sz="1800" b="1" dirty="0" smtClean="0">
                <a:solidFill>
                  <a:srgbClr val="FFFFFF"/>
                </a:solidFill>
              </a:rPr>
              <a:t>How</a:t>
            </a:r>
            <a:r>
              <a:rPr lang="en-GB" sz="1800" b="1" dirty="0">
                <a:solidFill>
                  <a:srgbClr val="FFFFFF"/>
                </a:solidFill>
              </a:rPr>
              <a:t>? </a:t>
            </a:r>
            <a:r>
              <a:rPr lang="en-GB" sz="1800" dirty="0">
                <a:solidFill>
                  <a:srgbClr val="FFFFFF"/>
                </a:solidFill>
              </a:rPr>
              <a:t>MIKE Zero -&gt; Settings -&gt; Cross-Section</a:t>
            </a:r>
            <a:endParaRPr lang="en-GB" sz="1800" b="1"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AutoShape 5"/>
          <p:cNvSpPr>
            <a:spLocks/>
          </p:cNvSpPr>
          <p:nvPr/>
        </p:nvSpPr>
        <p:spPr bwMode="auto">
          <a:xfrm>
            <a:off x="6097141" y="4149080"/>
            <a:ext cx="203200" cy="1046162"/>
          </a:xfrm>
          <a:prstGeom prst="rightBrace">
            <a:avLst>
              <a:gd name="adj1" fmla="val 42904"/>
              <a:gd name="adj2" fmla="val 50000"/>
            </a:avLst>
          </a:prstGeom>
          <a:noFill/>
          <a:ln w="38100">
            <a:solidFill>
              <a:schemeClr val="accent2"/>
            </a:solidFill>
            <a:round/>
            <a:headEnd/>
            <a:tailEnd/>
          </a:ln>
          <a:effectLst/>
        </p:spPr>
        <p:txBody>
          <a:bodyPr wrap="none" anchor="ctr"/>
          <a:lstStyle/>
          <a:p>
            <a:endParaRPr lang="da-DK"/>
          </a:p>
        </p:txBody>
      </p:sp>
      <p:sp>
        <p:nvSpPr>
          <p:cNvPr id="63494" name="AutoShape 6"/>
          <p:cNvSpPr>
            <a:spLocks/>
          </p:cNvSpPr>
          <p:nvPr/>
        </p:nvSpPr>
        <p:spPr bwMode="auto">
          <a:xfrm>
            <a:off x="4716016" y="5309542"/>
            <a:ext cx="203200" cy="1046163"/>
          </a:xfrm>
          <a:prstGeom prst="rightBrace">
            <a:avLst>
              <a:gd name="adj1" fmla="val 42904"/>
              <a:gd name="adj2" fmla="val 50000"/>
            </a:avLst>
          </a:prstGeom>
          <a:noFill/>
          <a:ln w="38100">
            <a:solidFill>
              <a:schemeClr val="accent2"/>
            </a:solidFill>
            <a:round/>
            <a:headEnd/>
            <a:tailEnd/>
          </a:ln>
          <a:effectLst/>
        </p:spPr>
        <p:txBody>
          <a:bodyPr wrap="none" anchor="ctr"/>
          <a:lstStyle/>
          <a:p>
            <a:endParaRPr lang="da-DK">
              <a:solidFill>
                <a:schemeClr val="tx1"/>
              </a:solidFill>
            </a:endParaRPr>
          </a:p>
        </p:txBody>
      </p:sp>
      <p:sp>
        <p:nvSpPr>
          <p:cNvPr id="63495" name="Rectangle 7"/>
          <p:cNvSpPr>
            <a:spLocks noChangeArrowheads="1"/>
          </p:cNvSpPr>
          <p:nvPr/>
        </p:nvSpPr>
        <p:spPr bwMode="auto">
          <a:xfrm>
            <a:off x="6371778" y="4515792"/>
            <a:ext cx="1436688" cy="304800"/>
          </a:xfrm>
          <a:prstGeom prst="rect">
            <a:avLst/>
          </a:prstGeom>
          <a:solidFill>
            <a:schemeClr val="bg2"/>
          </a:solidFill>
          <a:ln w="9525">
            <a:solidFill>
              <a:schemeClr val="accent2"/>
            </a:solidFill>
            <a:miter lim="800000"/>
            <a:headEnd/>
            <a:tailEnd/>
          </a:ln>
          <a:effectLst/>
        </p:spPr>
        <p:txBody>
          <a:bodyPr wrap="none">
            <a:spAutoFit/>
          </a:bodyPr>
          <a:lstStyle/>
          <a:p>
            <a:pPr algn="r"/>
            <a:r>
              <a:rPr lang="en-GB" sz="1400" b="1" dirty="0">
                <a:solidFill>
                  <a:schemeClr val="tx1"/>
                </a:solidFill>
                <a:latin typeface="Arial" charset="0"/>
              </a:rPr>
              <a:t>Raw Data View</a:t>
            </a:r>
            <a:endParaRPr lang="en-US" sz="1400" b="1" dirty="0">
              <a:solidFill>
                <a:schemeClr val="tx1"/>
              </a:solidFill>
              <a:latin typeface="Arial" charset="0"/>
            </a:endParaRPr>
          </a:p>
        </p:txBody>
      </p:sp>
      <p:sp>
        <p:nvSpPr>
          <p:cNvPr id="63496" name="Rectangle 8"/>
          <p:cNvSpPr>
            <a:spLocks noChangeArrowheads="1"/>
          </p:cNvSpPr>
          <p:nvPr/>
        </p:nvSpPr>
        <p:spPr bwMode="auto">
          <a:xfrm>
            <a:off x="4987478" y="5476230"/>
            <a:ext cx="2422458" cy="738664"/>
          </a:xfrm>
          <a:prstGeom prst="rect">
            <a:avLst/>
          </a:prstGeom>
          <a:solidFill>
            <a:schemeClr val="bg2"/>
          </a:solidFill>
          <a:ln w="9525">
            <a:solidFill>
              <a:schemeClr val="accent2"/>
            </a:solidFill>
            <a:miter lim="800000"/>
            <a:headEnd/>
            <a:tailEnd/>
          </a:ln>
          <a:effectLst/>
        </p:spPr>
        <p:txBody>
          <a:bodyPr wrap="none">
            <a:spAutoFit/>
          </a:bodyPr>
          <a:lstStyle/>
          <a:p>
            <a:r>
              <a:rPr lang="en-GB" sz="1400" b="1" dirty="0">
                <a:solidFill>
                  <a:schemeClr val="tx1"/>
                </a:solidFill>
                <a:latin typeface="Arial" charset="0"/>
              </a:rPr>
              <a:t>Processed Data View</a:t>
            </a:r>
          </a:p>
          <a:p>
            <a:r>
              <a:rPr lang="en-GB" sz="1400" b="1" dirty="0">
                <a:solidFill>
                  <a:schemeClr val="tx1"/>
                </a:solidFill>
                <a:latin typeface="Arial" charset="0"/>
              </a:rPr>
              <a:t>(calculated from Raw Data</a:t>
            </a:r>
          </a:p>
          <a:p>
            <a:r>
              <a:rPr lang="en-GB" sz="1400" b="1" dirty="0">
                <a:solidFill>
                  <a:schemeClr val="tx1"/>
                </a:solidFill>
                <a:latin typeface="Arial" charset="0"/>
              </a:rPr>
              <a:t>and used in Simulation)</a:t>
            </a:r>
            <a:endParaRPr lang="en-US" sz="1400" b="1" dirty="0">
              <a:solidFill>
                <a:schemeClr val="tx1"/>
              </a:solidFill>
              <a:latin typeface="Arial" charset="0"/>
            </a:endParaRPr>
          </a:p>
        </p:txBody>
      </p:sp>
      <p:sp>
        <p:nvSpPr>
          <p:cNvPr id="63497" name="Rectangle 9"/>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Database </a:t>
            </a:r>
            <a:r>
              <a:rPr lang="en-US" dirty="0" smtClean="0">
                <a:solidFill>
                  <a:srgbClr val="FFFFFF"/>
                </a:solidFill>
              </a:rPr>
              <a:t>Definition</a:t>
            </a:r>
          </a:p>
          <a:p>
            <a:r>
              <a:rPr lang="en-US" sz="1800" b="1" dirty="0" smtClean="0">
                <a:solidFill>
                  <a:schemeClr val="accent1"/>
                </a:solidFill>
                <a:latin typeface="Arial" charset="0"/>
              </a:rPr>
              <a:t>The </a:t>
            </a:r>
            <a:r>
              <a:rPr lang="en-US" sz="1800" b="1" dirty="0">
                <a:solidFill>
                  <a:schemeClr val="accent1"/>
                </a:solidFill>
                <a:latin typeface="Arial" charset="0"/>
              </a:rPr>
              <a:t>Database File:</a:t>
            </a:r>
          </a:p>
          <a:p>
            <a:pPr lvl="1" eaLnBrk="0" hangingPunct="0"/>
            <a:r>
              <a:rPr lang="en-GB" sz="1800" dirty="0" smtClean="0">
                <a:solidFill>
                  <a:srgbClr val="FFFFFF"/>
                </a:solidFill>
                <a:latin typeface="Arial" charset="0"/>
              </a:rPr>
              <a:t>Is </a:t>
            </a:r>
            <a:r>
              <a:rPr lang="en-GB" sz="1800" dirty="0">
                <a:solidFill>
                  <a:srgbClr val="FFFFFF"/>
                </a:solidFill>
                <a:latin typeface="Arial" charset="0"/>
              </a:rPr>
              <a:t>Binary (cannot be viewed in a Text Editor)</a:t>
            </a:r>
          </a:p>
          <a:p>
            <a:pPr lvl="1" eaLnBrk="0" hangingPunct="0"/>
            <a:r>
              <a:rPr lang="en-GB" sz="1800" dirty="0" smtClean="0">
                <a:solidFill>
                  <a:srgbClr val="FFFFFF"/>
                </a:solidFill>
                <a:latin typeface="Arial" charset="0"/>
              </a:rPr>
              <a:t>Can </a:t>
            </a:r>
            <a:r>
              <a:rPr lang="en-GB" sz="1800" dirty="0">
                <a:solidFill>
                  <a:srgbClr val="FFFFFF"/>
                </a:solidFill>
                <a:latin typeface="Arial" charset="0"/>
              </a:rPr>
              <a:t>hold many Cross-Sections, each identified by</a:t>
            </a:r>
            <a:r>
              <a:rPr lang="en-GB" sz="1800" dirty="0" smtClean="0">
                <a:solidFill>
                  <a:srgbClr val="FFFFFF"/>
                </a:solidFill>
                <a:latin typeface="Arial" charset="0"/>
              </a:rPr>
              <a:t>:</a:t>
            </a:r>
          </a:p>
          <a:p>
            <a:pPr lvl="2" eaLnBrk="0" hangingPunct="0"/>
            <a:r>
              <a:rPr lang="en-GB" sz="1800" dirty="0" smtClean="0">
                <a:solidFill>
                  <a:srgbClr val="FFFFFF"/>
                </a:solidFill>
                <a:latin typeface="Arial" charset="0"/>
              </a:rPr>
              <a:t>River </a:t>
            </a:r>
            <a:r>
              <a:rPr lang="en-GB" sz="1800" dirty="0">
                <a:solidFill>
                  <a:srgbClr val="FFFFFF"/>
                </a:solidFill>
                <a:latin typeface="Arial" charset="0"/>
              </a:rPr>
              <a:t>Name (Branch)</a:t>
            </a:r>
          </a:p>
          <a:p>
            <a:pPr lvl="2" eaLnBrk="0" hangingPunct="0"/>
            <a:r>
              <a:rPr lang="en-GB" sz="1800" dirty="0">
                <a:solidFill>
                  <a:srgbClr val="FFFFFF"/>
                </a:solidFill>
                <a:latin typeface="Arial" charset="0"/>
              </a:rPr>
              <a:t> </a:t>
            </a:r>
            <a:r>
              <a:rPr lang="en-GB" sz="1800" dirty="0" smtClean="0">
                <a:solidFill>
                  <a:srgbClr val="FFFFFF"/>
                </a:solidFill>
                <a:latin typeface="Arial" charset="0"/>
              </a:rPr>
              <a:t>Topographical </a:t>
            </a:r>
            <a:r>
              <a:rPr lang="en-GB" sz="1800" dirty="0">
                <a:solidFill>
                  <a:srgbClr val="FFFFFF"/>
                </a:solidFill>
                <a:latin typeface="Arial" charset="0"/>
              </a:rPr>
              <a:t>Identifier (</a:t>
            </a:r>
            <a:r>
              <a:rPr lang="en-GB" sz="1800" dirty="0" err="1">
                <a:solidFill>
                  <a:srgbClr val="FFFFFF"/>
                </a:solidFill>
                <a:latin typeface="Arial" charset="0"/>
              </a:rPr>
              <a:t>Topo</a:t>
            </a:r>
            <a:r>
              <a:rPr lang="en-GB" sz="1800" dirty="0">
                <a:solidFill>
                  <a:srgbClr val="FFFFFF"/>
                </a:solidFill>
                <a:latin typeface="Arial" charset="0"/>
              </a:rPr>
              <a:t> ID)</a:t>
            </a:r>
          </a:p>
          <a:p>
            <a:pPr lvl="2" eaLnBrk="0" hangingPunct="0"/>
            <a:r>
              <a:rPr lang="en-GB" sz="1800" dirty="0">
                <a:solidFill>
                  <a:srgbClr val="FFFFFF"/>
                </a:solidFill>
                <a:latin typeface="Arial" charset="0"/>
              </a:rPr>
              <a:t> </a:t>
            </a:r>
            <a:r>
              <a:rPr lang="en-GB" sz="1800" dirty="0" err="1" smtClean="0">
                <a:solidFill>
                  <a:srgbClr val="FFFFFF"/>
                </a:solidFill>
                <a:latin typeface="Arial" charset="0"/>
              </a:rPr>
              <a:t>Chainage</a:t>
            </a:r>
            <a:r>
              <a:rPr lang="en-GB" sz="1800" dirty="0" smtClean="0">
                <a:solidFill>
                  <a:srgbClr val="FFFFFF"/>
                </a:solidFill>
                <a:latin typeface="Arial" charset="0"/>
              </a:rPr>
              <a:t> </a:t>
            </a:r>
            <a:r>
              <a:rPr lang="en-GB" sz="1800" dirty="0">
                <a:solidFill>
                  <a:srgbClr val="FFFFFF"/>
                </a:solidFill>
                <a:latin typeface="Arial" charset="0"/>
              </a:rPr>
              <a:t>(increasing in downstream direction)</a:t>
            </a:r>
          </a:p>
          <a:p>
            <a:r>
              <a:rPr lang="en-US" sz="1800" b="1" dirty="0" smtClean="0">
                <a:solidFill>
                  <a:schemeClr val="accent1"/>
                </a:solidFill>
                <a:latin typeface="Arial" charset="0"/>
              </a:rPr>
              <a:t>A </a:t>
            </a:r>
            <a:r>
              <a:rPr lang="en-US" sz="1800" b="1" dirty="0">
                <a:solidFill>
                  <a:schemeClr val="accent1"/>
                </a:solidFill>
                <a:latin typeface="Arial" charset="0"/>
              </a:rPr>
              <a:t>Single Cross-Section Includes:</a:t>
            </a:r>
          </a:p>
          <a:p>
            <a:pPr lvl="1"/>
            <a:r>
              <a:rPr lang="en-US" sz="1800" dirty="0">
                <a:solidFill>
                  <a:srgbClr val="FFFFFF"/>
                </a:solidFill>
                <a:latin typeface="Arial" charset="0"/>
              </a:rPr>
              <a:t> Information on Section and Radius Type</a:t>
            </a:r>
          </a:p>
          <a:p>
            <a:pPr lvl="1"/>
            <a:r>
              <a:rPr lang="en-US" sz="1800" dirty="0">
                <a:solidFill>
                  <a:srgbClr val="FFFFFF"/>
                </a:solidFill>
                <a:latin typeface="Arial" charset="0"/>
              </a:rPr>
              <a:t> Raw Data (X,Z-values defining the bed level)</a:t>
            </a:r>
          </a:p>
          <a:p>
            <a:pPr lvl="1"/>
            <a:r>
              <a:rPr lang="en-US" sz="1800" dirty="0">
                <a:solidFill>
                  <a:srgbClr val="FFFFFF"/>
                </a:solidFill>
                <a:latin typeface="Arial" charset="0"/>
              </a:rPr>
              <a:t> Information of Lateral Roughness Formulation</a:t>
            </a:r>
          </a:p>
          <a:p>
            <a:pPr lvl="1"/>
            <a:r>
              <a:rPr lang="en-US" sz="1800" dirty="0">
                <a:solidFill>
                  <a:srgbClr val="FFFFFF"/>
                </a:solidFill>
                <a:latin typeface="Arial" charset="0"/>
              </a:rPr>
              <a:t> Markers defining extent of the Cross-Section</a:t>
            </a:r>
          </a:p>
          <a:p>
            <a:pPr lvl="1"/>
            <a:r>
              <a:rPr lang="en-US" sz="1800" dirty="0">
                <a:solidFill>
                  <a:srgbClr val="FFFFFF"/>
                </a:solidFill>
                <a:latin typeface="Arial" charset="0"/>
              </a:rPr>
              <a:t> Processed Data tables </a:t>
            </a:r>
            <a:r>
              <a:rPr lang="en-US" sz="1800" dirty="0" smtClean="0">
                <a:solidFill>
                  <a:srgbClr val="FFFFFF"/>
                </a:solidFill>
                <a:latin typeface="Arial" charset="0"/>
              </a:rPr>
              <a:t>including</a:t>
            </a:r>
          </a:p>
          <a:p>
            <a:pPr lvl="2"/>
            <a:r>
              <a:rPr lang="en-US" sz="1800" dirty="0" smtClean="0">
                <a:solidFill>
                  <a:srgbClr val="FFFFFF"/>
                </a:solidFill>
                <a:latin typeface="Arial" charset="0"/>
              </a:rPr>
              <a:t>Hydraulic Radius</a:t>
            </a:r>
          </a:p>
          <a:p>
            <a:pPr lvl="2"/>
            <a:r>
              <a:rPr lang="en-US" sz="1800" dirty="0" smtClean="0">
                <a:solidFill>
                  <a:srgbClr val="FFFFFF"/>
                </a:solidFill>
                <a:latin typeface="Arial" charset="0"/>
              </a:rPr>
              <a:t>Area </a:t>
            </a:r>
            <a:r>
              <a:rPr lang="en-US" sz="1800" dirty="0">
                <a:solidFill>
                  <a:srgbClr val="FFFFFF"/>
                </a:solidFill>
                <a:latin typeface="Arial" charset="0"/>
              </a:rPr>
              <a:t>and Storage </a:t>
            </a:r>
            <a:r>
              <a:rPr lang="en-US" sz="1800" dirty="0" smtClean="0">
                <a:solidFill>
                  <a:srgbClr val="FFFFFF"/>
                </a:solidFill>
                <a:latin typeface="Arial" charset="0"/>
              </a:rPr>
              <a:t>Width</a:t>
            </a:r>
          </a:p>
          <a:p>
            <a:pPr lvl="2"/>
            <a:r>
              <a:rPr lang="en-US" sz="1800" dirty="0" smtClean="0">
                <a:solidFill>
                  <a:srgbClr val="FFFFFF"/>
                </a:solidFill>
                <a:latin typeface="Arial" charset="0"/>
              </a:rPr>
              <a:t>Conveyance</a:t>
            </a:r>
            <a:endParaRPr lang="en-US" sz="1800"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107950" y="620713"/>
            <a:ext cx="7350125" cy="990600"/>
          </a:xfrm>
          <a:prstGeom prst="rect">
            <a:avLst/>
          </a:prstGeom>
          <a:noFill/>
          <a:ln w="9525">
            <a:noFill/>
            <a:miter lim="800000"/>
            <a:headEnd/>
            <a:tailEnd/>
          </a:ln>
          <a:effectLst/>
        </p:spPr>
        <p:txBody>
          <a:bodyPr anchor="ctr"/>
          <a:lstStyle/>
          <a:p>
            <a:endParaRPr lang="en-US" dirty="0">
              <a:solidFill>
                <a:srgbClr val="FFFFFF"/>
              </a:solidFill>
            </a:endParaRPr>
          </a:p>
        </p:txBody>
      </p:sp>
      <p:pic>
        <p:nvPicPr>
          <p:cNvPr id="89092" name="Picture 4"/>
          <p:cNvPicPr>
            <a:picLocks noChangeAspect="1" noChangeArrowheads="1"/>
          </p:cNvPicPr>
          <p:nvPr/>
        </p:nvPicPr>
        <p:blipFill>
          <a:blip r:embed="rId2"/>
          <a:srcRect/>
          <a:stretch>
            <a:fillRect/>
          </a:stretch>
        </p:blipFill>
        <p:spPr bwMode="auto">
          <a:xfrm>
            <a:off x="3203848" y="2420888"/>
            <a:ext cx="5734050" cy="4200525"/>
          </a:xfrm>
          <a:prstGeom prst="rect">
            <a:avLst/>
          </a:prstGeom>
          <a:noFill/>
          <a:ln w="9525">
            <a:noFill/>
            <a:miter lim="800000"/>
            <a:headEnd/>
            <a:tailEnd/>
          </a:ln>
          <a:effectLst/>
        </p:spPr>
      </p:pic>
      <p:sp>
        <p:nvSpPr>
          <p:cNvPr id="89094" name="Text Box 6"/>
          <p:cNvSpPr txBox="1">
            <a:spLocks noChangeArrowheads="1"/>
          </p:cNvSpPr>
          <p:nvPr/>
        </p:nvSpPr>
        <p:spPr bwMode="auto">
          <a:xfrm>
            <a:off x="220663" y="5013176"/>
            <a:ext cx="2890837" cy="641350"/>
          </a:xfrm>
          <a:prstGeom prst="rect">
            <a:avLst/>
          </a:prstGeom>
          <a:noFill/>
          <a:ln w="9525">
            <a:noFill/>
            <a:miter lim="800000"/>
            <a:headEnd/>
            <a:tailEnd/>
          </a:ln>
          <a:effectLst/>
        </p:spPr>
        <p:txBody>
          <a:bodyPr>
            <a:spAutoFit/>
          </a:bodyPr>
          <a:lstStyle/>
          <a:p>
            <a:r>
              <a:rPr lang="en-GB" sz="1800" smtClean="0">
                <a:solidFill>
                  <a:srgbClr val="FFFFFF"/>
                </a:solidFill>
                <a:latin typeface="Arial"/>
              </a:rPr>
              <a:t>Miscellaneous Settings including Default Values</a:t>
            </a:r>
            <a:endParaRPr lang="en-GB" sz="1800" dirty="0">
              <a:solidFill>
                <a:srgbClr val="FFFFFF"/>
              </a:solidFill>
              <a:latin typeface="Arial"/>
            </a:endParaRPr>
          </a:p>
        </p:txBody>
      </p:sp>
      <p:sp>
        <p:nvSpPr>
          <p:cNvPr id="89095" name="Rectangle 7"/>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Setting Options (Miscellaneous</a:t>
            </a:r>
            <a:r>
              <a:rPr lang="en-US" dirty="0" smtClean="0">
                <a:solidFill>
                  <a:srgbClr val="FFFFFF"/>
                </a:solidFill>
              </a:rPr>
              <a:t>)</a:t>
            </a:r>
          </a:p>
          <a:p>
            <a:pPr marL="0" indent="0">
              <a:buNone/>
            </a:pPr>
            <a:r>
              <a:rPr lang="en-GB" sz="1800" b="1" dirty="0" smtClean="0">
                <a:solidFill>
                  <a:srgbClr val="FFFFFF"/>
                </a:solidFill>
              </a:rPr>
              <a:t>How</a:t>
            </a:r>
            <a:r>
              <a:rPr lang="en-GB" sz="1800" b="1" dirty="0">
                <a:solidFill>
                  <a:srgbClr val="FFFFFF"/>
                </a:solidFill>
              </a:rPr>
              <a:t>?</a:t>
            </a:r>
            <a:r>
              <a:rPr lang="en-GB" sz="1800" b="1" dirty="0">
                <a:solidFill>
                  <a:srgbClr val="FFFFFF"/>
                </a:solidFill>
                <a:effectLst>
                  <a:outerShdw blurRad="38100" dist="38100" dir="2700000" algn="tl">
                    <a:srgbClr val="C0C0C0"/>
                  </a:outerShdw>
                </a:effectLst>
              </a:rPr>
              <a:t> </a:t>
            </a:r>
            <a:r>
              <a:rPr lang="en-GB" sz="1800" dirty="0">
                <a:solidFill>
                  <a:srgbClr val="FFFFFF"/>
                </a:solidFill>
              </a:rPr>
              <a:t>MIKE Zero -&gt; Settings -&gt; Cross-Section</a:t>
            </a:r>
            <a:endParaRPr lang="en-GB" sz="1800" b="1"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p:cNvPicPr>
            <a:picLocks noChangeAspect="1" noChangeArrowheads="1"/>
          </p:cNvPicPr>
          <p:nvPr/>
        </p:nvPicPr>
        <p:blipFill>
          <a:blip r:embed="rId2"/>
          <a:srcRect/>
          <a:stretch>
            <a:fillRect/>
          </a:stretch>
        </p:blipFill>
        <p:spPr bwMode="auto">
          <a:xfrm>
            <a:off x="3203848" y="2420888"/>
            <a:ext cx="5734050" cy="4200525"/>
          </a:xfrm>
          <a:prstGeom prst="rect">
            <a:avLst/>
          </a:prstGeom>
          <a:noFill/>
          <a:ln w="9525">
            <a:noFill/>
            <a:miter lim="800000"/>
            <a:headEnd/>
            <a:tailEnd/>
          </a:ln>
          <a:effectLst/>
        </p:spPr>
      </p:pic>
      <p:sp>
        <p:nvSpPr>
          <p:cNvPr id="90118" name="Text Box 6"/>
          <p:cNvSpPr txBox="1">
            <a:spLocks noChangeArrowheads="1"/>
          </p:cNvSpPr>
          <p:nvPr/>
        </p:nvSpPr>
        <p:spPr bwMode="auto">
          <a:xfrm>
            <a:off x="220663" y="4869160"/>
            <a:ext cx="2890837" cy="641350"/>
          </a:xfrm>
          <a:prstGeom prst="rect">
            <a:avLst/>
          </a:prstGeom>
          <a:noFill/>
          <a:ln w="9525">
            <a:noFill/>
            <a:miter lim="800000"/>
            <a:headEnd/>
            <a:tailEnd/>
          </a:ln>
          <a:effectLst/>
        </p:spPr>
        <p:txBody>
          <a:bodyPr>
            <a:spAutoFit/>
          </a:bodyPr>
          <a:lstStyle/>
          <a:p>
            <a:r>
              <a:rPr lang="en-GB" sz="1800" smtClean="0">
                <a:solidFill>
                  <a:srgbClr val="FFFFFF"/>
                </a:solidFill>
                <a:latin typeface="Arial"/>
              </a:rPr>
              <a:t>Change Markers that are Automatically Updated</a:t>
            </a:r>
            <a:endParaRPr lang="en-GB" sz="1800" dirty="0">
              <a:solidFill>
                <a:srgbClr val="FFFFFF"/>
              </a:solidFill>
              <a:latin typeface="Arial"/>
            </a:endParaRPr>
          </a:p>
        </p:txBody>
      </p:sp>
      <p:sp>
        <p:nvSpPr>
          <p:cNvPr id="90119" name="Rectangle 7"/>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Setting Options (Update Markers)</a:t>
            </a:r>
          </a:p>
          <a:p>
            <a:pPr marL="0" indent="0">
              <a:buNone/>
            </a:pPr>
            <a:r>
              <a:rPr lang="en-GB" sz="1800" b="1" dirty="0" smtClean="0">
                <a:solidFill>
                  <a:srgbClr val="FFFFFF"/>
                </a:solidFill>
              </a:rPr>
              <a:t>How</a:t>
            </a:r>
            <a:r>
              <a:rPr lang="en-GB" sz="1800" b="1" dirty="0">
                <a:solidFill>
                  <a:srgbClr val="FFFFFF"/>
                </a:solidFill>
              </a:rPr>
              <a:t>?</a:t>
            </a:r>
            <a:r>
              <a:rPr lang="en-GB" sz="1800" b="1" dirty="0">
                <a:solidFill>
                  <a:srgbClr val="FFFFFF"/>
                </a:solidFill>
                <a:effectLst>
                  <a:outerShdw blurRad="38100" dist="38100" dir="2700000" algn="tl">
                    <a:srgbClr val="C0C0C0"/>
                  </a:outerShdw>
                </a:effectLst>
              </a:rPr>
              <a:t> </a:t>
            </a:r>
            <a:r>
              <a:rPr lang="en-GB" sz="1800" dirty="0">
                <a:solidFill>
                  <a:srgbClr val="FFFFFF"/>
                </a:solidFill>
              </a:rPr>
              <a:t>MIKE Zero -&gt; Settings -&gt; Cross-Section</a:t>
            </a:r>
            <a:endParaRPr lang="en-GB" sz="1800" b="1" dirty="0">
              <a:solidFill>
                <a:srgbClr val="FFFFFF"/>
              </a:solidFill>
              <a:effectLst>
                <a:outerShdw blurRad="38100" dist="38100" dir="2700000" algn="tl">
                  <a:srgbClr val="C0C0C0"/>
                </a:outerShdw>
              </a:effectLst>
            </a:endParaRPr>
          </a:p>
          <a:p>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2987824" y="3151336"/>
            <a:ext cx="5683250" cy="3302000"/>
          </a:xfrm>
          <a:prstGeom prst="rect">
            <a:avLst/>
          </a:prstGeom>
          <a:noFill/>
          <a:ln w="9525">
            <a:noFill/>
            <a:miter lim="800000"/>
            <a:headEnd/>
            <a:tailEnd/>
          </a:ln>
          <a:effectLst/>
        </p:spPr>
      </p:pic>
      <p:sp>
        <p:nvSpPr>
          <p:cNvPr id="64516" name="Text Box 4"/>
          <p:cNvSpPr txBox="1">
            <a:spLocks noChangeArrowheads="1"/>
          </p:cNvSpPr>
          <p:nvPr/>
        </p:nvSpPr>
        <p:spPr bwMode="auto">
          <a:xfrm>
            <a:off x="251520" y="3789040"/>
            <a:ext cx="2627313" cy="915987"/>
          </a:xfrm>
          <a:prstGeom prst="rect">
            <a:avLst/>
          </a:prstGeom>
          <a:noFill/>
          <a:ln w="9525">
            <a:noFill/>
            <a:miter lim="800000"/>
            <a:headEnd/>
            <a:tailEnd/>
          </a:ln>
          <a:effectLst/>
        </p:spPr>
        <p:txBody>
          <a:bodyPr>
            <a:spAutoFit/>
          </a:bodyPr>
          <a:lstStyle/>
          <a:p>
            <a:r>
              <a:rPr lang="en-GB" sz="1800" smtClean="0">
                <a:solidFill>
                  <a:srgbClr val="FFFFFF"/>
                </a:solidFill>
                <a:latin typeface="Arial"/>
              </a:rPr>
              <a:t>Cross-Section Editor</a:t>
            </a:r>
          </a:p>
          <a:p>
            <a:r>
              <a:rPr lang="en-GB" sz="1800" smtClean="0">
                <a:solidFill>
                  <a:srgbClr val="FFFFFF"/>
                </a:solidFill>
                <a:latin typeface="Arial"/>
              </a:rPr>
              <a:t>Displays Raw and</a:t>
            </a:r>
          </a:p>
          <a:p>
            <a:r>
              <a:rPr lang="en-GB" sz="1800" smtClean="0">
                <a:solidFill>
                  <a:srgbClr val="FFFFFF"/>
                </a:solidFill>
                <a:latin typeface="Arial"/>
              </a:rPr>
              <a:t>Processed Data</a:t>
            </a:r>
            <a:endParaRPr lang="en-GB" sz="1800" dirty="0">
              <a:solidFill>
                <a:srgbClr val="FFFFFF"/>
              </a:solidFill>
              <a:latin typeface="Arial"/>
            </a:endParaRPr>
          </a:p>
        </p:txBody>
      </p:sp>
      <p:sp>
        <p:nvSpPr>
          <p:cNvPr id="64519" name="Rectangle 7"/>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*.XNS11 File Extension</a:t>
            </a:r>
          </a:p>
          <a:p>
            <a:pPr marL="0" indent="0">
              <a:buNone/>
            </a:pPr>
            <a:endParaRPr lang="da-DK" dirty="0" smtClean="0"/>
          </a:p>
          <a:p>
            <a:pPr marL="0" indent="0">
              <a:buNone/>
            </a:pPr>
            <a:r>
              <a:rPr lang="en-GB" sz="1800" b="1" dirty="0">
                <a:solidFill>
                  <a:srgbClr val="FFFFFF"/>
                </a:solidFill>
              </a:rPr>
              <a:t>How?</a:t>
            </a:r>
            <a:r>
              <a:rPr lang="en-GB" sz="1800" b="1" dirty="0">
                <a:solidFill>
                  <a:srgbClr val="FFFFFF"/>
                </a:solidFill>
                <a:effectLst>
                  <a:outerShdw blurRad="38100" dist="38100" dir="2700000" algn="tl">
                    <a:srgbClr val="C0C0C0"/>
                  </a:outerShdw>
                </a:effectLst>
              </a:rPr>
              <a:t> </a:t>
            </a:r>
            <a:r>
              <a:rPr lang="en-GB" sz="1800" dirty="0">
                <a:solidFill>
                  <a:srgbClr val="FFFFFF"/>
                </a:solidFill>
              </a:rPr>
              <a:t>MIKE Zero -&gt; File -&gt; New -&gt; File -&gt; MIKE 11 -&gt; Cross Sections (.xns11)        </a:t>
            </a:r>
            <a:endParaRPr lang="en-GB" sz="1800" b="1" dirty="0">
              <a:solidFill>
                <a:srgbClr val="FFFFFF"/>
              </a:solidFill>
              <a:effectLst>
                <a:outerShdw blurRad="38100" dist="38100" dir="2700000" algn="tl">
                  <a:srgbClr val="C0C0C0"/>
                </a:outerShdw>
              </a:effectLst>
            </a:endParaRPr>
          </a:p>
          <a:p>
            <a:pPr marL="0" indent="0">
              <a:buNone/>
            </a:pPr>
            <a:endParaRPr lang="da-DK" dirty="0" smtClean="0"/>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Text Box 5"/>
          <p:cNvSpPr txBox="1">
            <a:spLocks noChangeArrowheads="1"/>
          </p:cNvSpPr>
          <p:nvPr/>
        </p:nvSpPr>
        <p:spPr bwMode="auto">
          <a:xfrm>
            <a:off x="251520" y="3501008"/>
            <a:ext cx="2233613" cy="915988"/>
          </a:xfrm>
          <a:prstGeom prst="rect">
            <a:avLst/>
          </a:prstGeom>
          <a:noFill/>
          <a:ln w="9525">
            <a:noFill/>
            <a:miter lim="800000"/>
            <a:headEnd/>
            <a:tailEnd/>
          </a:ln>
          <a:effectLst/>
        </p:spPr>
        <p:txBody>
          <a:bodyPr>
            <a:spAutoFit/>
          </a:bodyPr>
          <a:lstStyle/>
          <a:p>
            <a:r>
              <a:rPr lang="en-GB" sz="1800" smtClean="0">
                <a:solidFill>
                  <a:srgbClr val="FFFFFF"/>
                </a:solidFill>
                <a:latin typeface="Arial"/>
              </a:rPr>
              <a:t>Import Raw and Processed Data</a:t>
            </a:r>
          </a:p>
          <a:p>
            <a:r>
              <a:rPr lang="en-GB" sz="1800" smtClean="0">
                <a:solidFill>
                  <a:srgbClr val="FFFFFF"/>
                </a:solidFill>
                <a:latin typeface="Arial"/>
              </a:rPr>
              <a:t>From ASCII</a:t>
            </a:r>
            <a:endParaRPr lang="en-GB" sz="1800" dirty="0">
              <a:solidFill>
                <a:srgbClr val="FFFFFF"/>
              </a:solidFill>
              <a:latin typeface="Arial"/>
            </a:endParaRPr>
          </a:p>
        </p:txBody>
      </p:sp>
      <p:pic>
        <p:nvPicPr>
          <p:cNvPr id="66566" name="Picture 6"/>
          <p:cNvPicPr>
            <a:picLocks noChangeAspect="1" noChangeArrowheads="1"/>
          </p:cNvPicPr>
          <p:nvPr/>
        </p:nvPicPr>
        <p:blipFill>
          <a:blip r:embed="rId2"/>
          <a:srcRect/>
          <a:stretch>
            <a:fillRect/>
          </a:stretch>
        </p:blipFill>
        <p:spPr bwMode="auto">
          <a:xfrm>
            <a:off x="2699792" y="1916832"/>
            <a:ext cx="6196012" cy="4646612"/>
          </a:xfrm>
          <a:prstGeom prst="rect">
            <a:avLst/>
          </a:prstGeom>
          <a:noFill/>
          <a:ln w="9525">
            <a:noFill/>
            <a:miter lim="800000"/>
            <a:headEnd/>
            <a:tailEnd/>
          </a:ln>
          <a:effectLst/>
        </p:spPr>
      </p:pic>
      <p:sp>
        <p:nvSpPr>
          <p:cNvPr id="66567" name="Rectangle 7"/>
          <p:cNvSpPr>
            <a:spLocks noChangeArrowheads="1"/>
          </p:cNvSpPr>
          <p:nvPr/>
        </p:nvSpPr>
        <p:spPr bwMode="auto">
          <a:xfrm>
            <a:off x="2822029" y="3318594"/>
            <a:ext cx="2955925" cy="601663"/>
          </a:xfrm>
          <a:prstGeom prst="rect">
            <a:avLst/>
          </a:prstGeom>
          <a:noFill/>
          <a:ln w="38100">
            <a:solidFill>
              <a:schemeClr val="accent2"/>
            </a:solidFill>
            <a:miter lim="800000"/>
            <a:headEnd/>
            <a:tailEnd/>
          </a:ln>
          <a:effectLst/>
        </p:spPr>
        <p:txBody>
          <a:bodyPr wrap="none" anchor="ctr"/>
          <a:lstStyle/>
          <a:p>
            <a:endParaRPr lang="da-DK"/>
          </a:p>
        </p:txBody>
      </p:sp>
      <p:sp>
        <p:nvSpPr>
          <p:cNvPr id="66568" name="Rectangle 8"/>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File Options (includes Import and Export</a:t>
            </a:r>
            <a:r>
              <a:rPr lang="en-US" dirty="0" smtClean="0">
                <a:solidFill>
                  <a:srgbClr val="FFFFFF"/>
                </a:solidFill>
              </a:rPr>
              <a:t>)</a:t>
            </a:r>
          </a:p>
          <a:p>
            <a:pPr marL="0" indent="0">
              <a:buNone/>
            </a:pPr>
            <a:r>
              <a:rPr lang="en-GB" b="1" dirty="0" smtClean="0">
                <a:solidFill>
                  <a:srgbClr val="FFFFFF"/>
                </a:solidFill>
              </a:rPr>
              <a:t>How</a:t>
            </a:r>
            <a:r>
              <a:rPr lang="en-GB" b="1" dirty="0">
                <a:solidFill>
                  <a:srgbClr val="FFFFFF"/>
                </a:solidFill>
              </a:rPr>
              <a:t>? </a:t>
            </a:r>
            <a:r>
              <a:rPr lang="en-GB" dirty="0">
                <a:solidFill>
                  <a:srgbClr val="FFFFFF"/>
                </a:solidFill>
              </a:rPr>
              <a:t>MIKE Zero -&gt; File</a:t>
            </a: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2508250" y="1868488"/>
            <a:ext cx="6500813" cy="4881562"/>
          </a:xfrm>
          <a:prstGeom prst="rect">
            <a:avLst/>
          </a:prstGeom>
          <a:noFill/>
          <a:ln w="9525">
            <a:noFill/>
            <a:miter lim="800000"/>
            <a:headEnd/>
            <a:tailEnd/>
          </a:ln>
          <a:effectLst/>
        </p:spPr>
      </p:pic>
      <p:sp>
        <p:nvSpPr>
          <p:cNvPr id="68613" name="Rectangle 5"/>
          <p:cNvSpPr>
            <a:spLocks noChangeArrowheads="1"/>
          </p:cNvSpPr>
          <p:nvPr/>
        </p:nvSpPr>
        <p:spPr bwMode="auto">
          <a:xfrm>
            <a:off x="6110288" y="2382838"/>
            <a:ext cx="2827337" cy="4279900"/>
          </a:xfrm>
          <a:prstGeom prst="rect">
            <a:avLst/>
          </a:prstGeom>
          <a:noFill/>
          <a:ln w="38100">
            <a:solidFill>
              <a:schemeClr val="accent2"/>
            </a:solidFill>
            <a:miter lim="800000"/>
            <a:headEnd/>
            <a:tailEnd/>
          </a:ln>
          <a:effectLst/>
        </p:spPr>
        <p:txBody>
          <a:bodyPr wrap="none" anchor="ctr"/>
          <a:lstStyle/>
          <a:p>
            <a:endParaRPr lang="da-DK">
              <a:solidFill>
                <a:srgbClr val="CC6633"/>
              </a:solidFill>
            </a:endParaRPr>
          </a:p>
        </p:txBody>
      </p:sp>
      <p:sp>
        <p:nvSpPr>
          <p:cNvPr id="68614" name="Rectangle 6"/>
          <p:cNvSpPr>
            <a:spLocks noChangeArrowheads="1"/>
          </p:cNvSpPr>
          <p:nvPr/>
        </p:nvSpPr>
        <p:spPr bwMode="auto">
          <a:xfrm>
            <a:off x="3789363" y="3989388"/>
            <a:ext cx="2246312" cy="2116137"/>
          </a:xfrm>
          <a:prstGeom prst="rect">
            <a:avLst/>
          </a:prstGeom>
          <a:noFill/>
          <a:ln w="38100">
            <a:solidFill>
              <a:schemeClr val="accent2"/>
            </a:solidFill>
            <a:miter lim="800000"/>
            <a:headEnd/>
            <a:tailEnd/>
          </a:ln>
          <a:effectLst/>
        </p:spPr>
        <p:txBody>
          <a:bodyPr wrap="none" anchor="ctr"/>
          <a:lstStyle/>
          <a:p>
            <a:endParaRPr lang="da-DK">
              <a:solidFill>
                <a:srgbClr val="CC6633"/>
              </a:solidFill>
            </a:endParaRPr>
          </a:p>
        </p:txBody>
      </p:sp>
      <p:sp>
        <p:nvSpPr>
          <p:cNvPr id="68615" name="Rectangle 7"/>
          <p:cNvSpPr>
            <a:spLocks noChangeArrowheads="1"/>
          </p:cNvSpPr>
          <p:nvPr/>
        </p:nvSpPr>
        <p:spPr bwMode="auto">
          <a:xfrm>
            <a:off x="2574925" y="4000500"/>
            <a:ext cx="1160463" cy="2114550"/>
          </a:xfrm>
          <a:prstGeom prst="rect">
            <a:avLst/>
          </a:prstGeom>
          <a:noFill/>
          <a:ln w="38100">
            <a:solidFill>
              <a:schemeClr val="accent2"/>
            </a:solidFill>
            <a:miter lim="800000"/>
            <a:headEnd/>
            <a:tailEnd/>
          </a:ln>
          <a:effectLst/>
        </p:spPr>
        <p:txBody>
          <a:bodyPr wrap="none" anchor="ctr"/>
          <a:lstStyle/>
          <a:p>
            <a:endParaRPr lang="da-DK">
              <a:solidFill>
                <a:srgbClr val="CC6633"/>
              </a:solidFill>
            </a:endParaRPr>
          </a:p>
        </p:txBody>
      </p:sp>
      <p:sp>
        <p:nvSpPr>
          <p:cNvPr id="68616" name="Rectangle 8"/>
          <p:cNvSpPr>
            <a:spLocks noChangeArrowheads="1"/>
          </p:cNvSpPr>
          <p:nvPr/>
        </p:nvSpPr>
        <p:spPr bwMode="auto">
          <a:xfrm>
            <a:off x="2573338" y="2376488"/>
            <a:ext cx="3460750" cy="1550987"/>
          </a:xfrm>
          <a:prstGeom prst="rect">
            <a:avLst/>
          </a:prstGeom>
          <a:noFill/>
          <a:ln w="38100">
            <a:solidFill>
              <a:schemeClr val="accent2"/>
            </a:solidFill>
            <a:miter lim="800000"/>
            <a:headEnd/>
            <a:tailEnd/>
          </a:ln>
          <a:effectLst/>
        </p:spPr>
        <p:txBody>
          <a:bodyPr wrap="none" anchor="ctr"/>
          <a:lstStyle/>
          <a:p>
            <a:endParaRPr lang="da-DK">
              <a:solidFill>
                <a:srgbClr val="CC6633"/>
              </a:solidFill>
            </a:endParaRPr>
          </a:p>
        </p:txBody>
      </p:sp>
      <p:sp>
        <p:nvSpPr>
          <p:cNvPr id="68617" name="Rectangle 9"/>
          <p:cNvSpPr>
            <a:spLocks noChangeArrowheads="1"/>
          </p:cNvSpPr>
          <p:nvPr/>
        </p:nvSpPr>
        <p:spPr bwMode="auto">
          <a:xfrm>
            <a:off x="2574925" y="6170613"/>
            <a:ext cx="3475038" cy="487362"/>
          </a:xfrm>
          <a:prstGeom prst="rect">
            <a:avLst/>
          </a:prstGeom>
          <a:noFill/>
          <a:ln w="38100">
            <a:solidFill>
              <a:schemeClr val="accent2"/>
            </a:solidFill>
            <a:miter lim="800000"/>
            <a:headEnd/>
            <a:tailEnd/>
          </a:ln>
          <a:effectLst/>
        </p:spPr>
        <p:txBody>
          <a:bodyPr wrap="none" anchor="ctr"/>
          <a:lstStyle/>
          <a:p>
            <a:endParaRPr lang="da-DK">
              <a:solidFill>
                <a:srgbClr val="CC6633"/>
              </a:solidFill>
            </a:endParaRPr>
          </a:p>
        </p:txBody>
      </p:sp>
      <p:sp>
        <p:nvSpPr>
          <p:cNvPr id="68618" name="Text Box 10"/>
          <p:cNvSpPr txBox="1">
            <a:spLocks noChangeArrowheads="1"/>
          </p:cNvSpPr>
          <p:nvPr/>
        </p:nvSpPr>
        <p:spPr bwMode="auto">
          <a:xfrm>
            <a:off x="179512" y="3140968"/>
            <a:ext cx="2233613" cy="2563813"/>
          </a:xfrm>
          <a:prstGeom prst="rect">
            <a:avLst/>
          </a:prstGeom>
          <a:noFill/>
          <a:ln w="9525">
            <a:noFill/>
            <a:miter lim="800000"/>
            <a:headEnd/>
            <a:tailEnd/>
          </a:ln>
          <a:effectLst/>
        </p:spPr>
        <p:txBody>
          <a:bodyPr>
            <a:spAutoFit/>
          </a:bodyPr>
          <a:lstStyle/>
          <a:p>
            <a:r>
              <a:rPr lang="en-GB" sz="1800" smtClean="0">
                <a:solidFill>
                  <a:srgbClr val="FFFFFF"/>
                </a:solidFill>
                <a:latin typeface="Arial"/>
              </a:rPr>
              <a:t>1. Properties</a:t>
            </a:r>
          </a:p>
          <a:p>
            <a:endParaRPr lang="en-GB" sz="1800" smtClean="0">
              <a:solidFill>
                <a:srgbClr val="FFFFFF"/>
              </a:solidFill>
              <a:latin typeface="Arial"/>
            </a:endParaRPr>
          </a:p>
          <a:p>
            <a:r>
              <a:rPr lang="en-GB" sz="1800" smtClean="0">
                <a:solidFill>
                  <a:srgbClr val="FFFFFF"/>
                </a:solidFill>
                <a:latin typeface="Arial"/>
              </a:rPr>
              <a:t>2. Tree</a:t>
            </a:r>
          </a:p>
          <a:p>
            <a:endParaRPr lang="en-GB" sz="1800" smtClean="0">
              <a:solidFill>
                <a:srgbClr val="FFFFFF"/>
              </a:solidFill>
              <a:latin typeface="Arial"/>
            </a:endParaRPr>
          </a:p>
          <a:p>
            <a:r>
              <a:rPr lang="en-GB" sz="1800" smtClean="0">
                <a:solidFill>
                  <a:srgbClr val="FFFFFF"/>
                </a:solidFill>
                <a:latin typeface="Arial"/>
              </a:rPr>
              <a:t>3. Tabular</a:t>
            </a:r>
          </a:p>
          <a:p>
            <a:endParaRPr lang="en-GB" sz="1800" smtClean="0">
              <a:solidFill>
                <a:srgbClr val="FFFFFF"/>
              </a:solidFill>
              <a:latin typeface="Arial"/>
            </a:endParaRPr>
          </a:p>
          <a:p>
            <a:r>
              <a:rPr lang="en-GB" sz="1800" smtClean="0">
                <a:solidFill>
                  <a:srgbClr val="FFFFFF"/>
                </a:solidFill>
                <a:latin typeface="Arial"/>
              </a:rPr>
              <a:t>4. Functions</a:t>
            </a:r>
          </a:p>
          <a:p>
            <a:endParaRPr lang="en-GB" sz="1800" smtClean="0">
              <a:solidFill>
                <a:srgbClr val="FFFFFF"/>
              </a:solidFill>
              <a:latin typeface="Arial"/>
            </a:endParaRPr>
          </a:p>
          <a:p>
            <a:r>
              <a:rPr lang="en-GB" sz="1800" smtClean="0">
                <a:solidFill>
                  <a:srgbClr val="FFFFFF"/>
                </a:solidFill>
                <a:latin typeface="Arial"/>
              </a:rPr>
              <a:t>5. Graphical</a:t>
            </a:r>
            <a:endParaRPr lang="en-GB" sz="1800" dirty="0">
              <a:solidFill>
                <a:srgbClr val="FFFFFF"/>
              </a:solidFill>
              <a:latin typeface="Arial"/>
            </a:endParaRPr>
          </a:p>
        </p:txBody>
      </p:sp>
      <p:sp>
        <p:nvSpPr>
          <p:cNvPr id="68619" name="Text Box 11"/>
          <p:cNvSpPr txBox="1">
            <a:spLocks noChangeArrowheads="1"/>
          </p:cNvSpPr>
          <p:nvPr/>
        </p:nvSpPr>
        <p:spPr bwMode="auto">
          <a:xfrm>
            <a:off x="5622925" y="3625850"/>
            <a:ext cx="282575" cy="304800"/>
          </a:xfrm>
          <a:prstGeom prst="rect">
            <a:avLst/>
          </a:prstGeom>
          <a:noFill/>
          <a:ln w="9525">
            <a:solidFill>
              <a:schemeClr val="accent2"/>
            </a:solidFill>
            <a:miter lim="800000"/>
            <a:headEnd/>
            <a:tailEnd/>
          </a:ln>
          <a:effectLst/>
        </p:spPr>
        <p:txBody>
          <a:bodyPr wrap="none">
            <a:spAutoFit/>
          </a:bodyPr>
          <a:lstStyle/>
          <a:p>
            <a:r>
              <a:rPr lang="en-GB" sz="1400" b="1" smtClean="0">
                <a:solidFill>
                  <a:schemeClr val="accent6"/>
                </a:solidFill>
                <a:latin typeface="Arial"/>
              </a:rPr>
              <a:t>1</a:t>
            </a:r>
            <a:endParaRPr lang="en-GB" sz="1400" b="1">
              <a:solidFill>
                <a:schemeClr val="accent6"/>
              </a:solidFill>
              <a:latin typeface="Arial"/>
            </a:endParaRPr>
          </a:p>
        </p:txBody>
      </p:sp>
      <p:sp>
        <p:nvSpPr>
          <p:cNvPr id="68620" name="Text Box 12"/>
          <p:cNvSpPr txBox="1">
            <a:spLocks noChangeArrowheads="1"/>
          </p:cNvSpPr>
          <p:nvPr/>
        </p:nvSpPr>
        <p:spPr bwMode="auto">
          <a:xfrm>
            <a:off x="3409950" y="5813425"/>
            <a:ext cx="282575" cy="304800"/>
          </a:xfrm>
          <a:prstGeom prst="rect">
            <a:avLst/>
          </a:prstGeom>
          <a:noFill/>
          <a:ln w="9525">
            <a:solidFill>
              <a:schemeClr val="accent2"/>
            </a:solidFill>
            <a:miter lim="800000"/>
            <a:headEnd/>
            <a:tailEnd/>
          </a:ln>
          <a:effectLst/>
        </p:spPr>
        <p:txBody>
          <a:bodyPr wrap="none">
            <a:spAutoFit/>
          </a:bodyPr>
          <a:lstStyle/>
          <a:p>
            <a:r>
              <a:rPr lang="en-GB" sz="1400" b="1" smtClean="0">
                <a:solidFill>
                  <a:schemeClr val="accent6"/>
                </a:solidFill>
                <a:latin typeface="Arial"/>
              </a:rPr>
              <a:t>2</a:t>
            </a:r>
            <a:endParaRPr lang="en-GB" sz="1400" b="1">
              <a:solidFill>
                <a:schemeClr val="accent6"/>
              </a:solidFill>
              <a:latin typeface="Arial"/>
            </a:endParaRPr>
          </a:p>
        </p:txBody>
      </p:sp>
      <p:sp>
        <p:nvSpPr>
          <p:cNvPr id="68621" name="Text Box 13"/>
          <p:cNvSpPr txBox="1">
            <a:spLocks noChangeArrowheads="1"/>
          </p:cNvSpPr>
          <p:nvPr/>
        </p:nvSpPr>
        <p:spPr bwMode="auto">
          <a:xfrm>
            <a:off x="5697538" y="5815013"/>
            <a:ext cx="282575" cy="304800"/>
          </a:xfrm>
          <a:prstGeom prst="rect">
            <a:avLst/>
          </a:prstGeom>
          <a:noFill/>
          <a:ln w="9525">
            <a:solidFill>
              <a:schemeClr val="accent2"/>
            </a:solidFill>
            <a:miter lim="800000"/>
            <a:headEnd/>
            <a:tailEnd/>
          </a:ln>
          <a:effectLst/>
        </p:spPr>
        <p:txBody>
          <a:bodyPr wrap="none">
            <a:spAutoFit/>
          </a:bodyPr>
          <a:lstStyle/>
          <a:p>
            <a:r>
              <a:rPr lang="en-GB" sz="1400" b="1" smtClean="0">
                <a:solidFill>
                  <a:schemeClr val="accent6"/>
                </a:solidFill>
                <a:latin typeface="Arial"/>
              </a:rPr>
              <a:t>3</a:t>
            </a:r>
            <a:endParaRPr lang="en-GB" sz="1400" b="1">
              <a:solidFill>
                <a:schemeClr val="accent6"/>
              </a:solidFill>
              <a:latin typeface="Arial"/>
            </a:endParaRPr>
          </a:p>
        </p:txBody>
      </p:sp>
      <p:sp>
        <p:nvSpPr>
          <p:cNvPr id="68622" name="Text Box 14"/>
          <p:cNvSpPr txBox="1">
            <a:spLocks noChangeArrowheads="1"/>
          </p:cNvSpPr>
          <p:nvPr/>
        </p:nvSpPr>
        <p:spPr bwMode="auto">
          <a:xfrm>
            <a:off x="5699125" y="6345238"/>
            <a:ext cx="282575" cy="304800"/>
          </a:xfrm>
          <a:prstGeom prst="rect">
            <a:avLst/>
          </a:prstGeom>
          <a:noFill/>
          <a:ln w="9525">
            <a:solidFill>
              <a:schemeClr val="accent2"/>
            </a:solidFill>
            <a:miter lim="800000"/>
            <a:headEnd/>
            <a:tailEnd/>
          </a:ln>
          <a:effectLst/>
        </p:spPr>
        <p:txBody>
          <a:bodyPr wrap="none">
            <a:spAutoFit/>
          </a:bodyPr>
          <a:lstStyle/>
          <a:p>
            <a:r>
              <a:rPr lang="en-GB" sz="1400" b="1" smtClean="0">
                <a:solidFill>
                  <a:schemeClr val="accent6"/>
                </a:solidFill>
                <a:latin typeface="Arial"/>
              </a:rPr>
              <a:t>4</a:t>
            </a:r>
            <a:endParaRPr lang="en-GB" sz="1400" b="1">
              <a:solidFill>
                <a:schemeClr val="accent6"/>
              </a:solidFill>
              <a:latin typeface="Arial"/>
            </a:endParaRPr>
          </a:p>
        </p:txBody>
      </p:sp>
      <p:sp>
        <p:nvSpPr>
          <p:cNvPr id="68623" name="Text Box 15"/>
          <p:cNvSpPr txBox="1">
            <a:spLocks noChangeArrowheads="1"/>
          </p:cNvSpPr>
          <p:nvPr/>
        </p:nvSpPr>
        <p:spPr bwMode="auto">
          <a:xfrm>
            <a:off x="8686800" y="6346825"/>
            <a:ext cx="282575" cy="304800"/>
          </a:xfrm>
          <a:prstGeom prst="rect">
            <a:avLst/>
          </a:prstGeom>
          <a:noFill/>
          <a:ln w="9525">
            <a:solidFill>
              <a:schemeClr val="accent2"/>
            </a:solidFill>
            <a:miter lim="800000"/>
            <a:headEnd/>
            <a:tailEnd/>
          </a:ln>
          <a:effectLst/>
        </p:spPr>
        <p:txBody>
          <a:bodyPr wrap="none">
            <a:spAutoFit/>
          </a:bodyPr>
          <a:lstStyle/>
          <a:p>
            <a:r>
              <a:rPr lang="en-GB" sz="1400" b="1" smtClean="0">
                <a:solidFill>
                  <a:schemeClr val="accent6"/>
                </a:solidFill>
                <a:latin typeface="Arial"/>
              </a:rPr>
              <a:t>5</a:t>
            </a:r>
            <a:endParaRPr lang="en-GB" sz="1400" b="1">
              <a:solidFill>
                <a:schemeClr val="accent6"/>
              </a:solidFill>
              <a:latin typeface="Arial"/>
            </a:endParaRPr>
          </a:p>
        </p:txBody>
      </p:sp>
      <p:sp>
        <p:nvSpPr>
          <p:cNvPr id="68624" name="Rectangle 16"/>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Raw Data View (Five Editing Panels)</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a:blip r:embed="rId2"/>
          <a:srcRect l="1479" t="42821" r="80182" b="14766"/>
          <a:stretch>
            <a:fillRect/>
          </a:stretch>
        </p:blipFill>
        <p:spPr bwMode="auto">
          <a:xfrm>
            <a:off x="2173288" y="2179638"/>
            <a:ext cx="2514600" cy="4359275"/>
          </a:xfrm>
          <a:prstGeom prst="rect">
            <a:avLst/>
          </a:prstGeom>
          <a:noFill/>
          <a:ln w="9525">
            <a:noFill/>
            <a:miter lim="800000"/>
            <a:headEnd/>
            <a:tailEnd/>
          </a:ln>
          <a:effectLst/>
        </p:spPr>
      </p:pic>
      <p:sp>
        <p:nvSpPr>
          <p:cNvPr id="69637" name="Text Box 5"/>
          <p:cNvSpPr txBox="1">
            <a:spLocks noChangeArrowheads="1"/>
          </p:cNvSpPr>
          <p:nvPr/>
        </p:nvSpPr>
        <p:spPr bwMode="auto">
          <a:xfrm>
            <a:off x="142844" y="3573016"/>
            <a:ext cx="2233612" cy="915988"/>
          </a:xfrm>
          <a:prstGeom prst="rect">
            <a:avLst/>
          </a:prstGeom>
          <a:noFill/>
          <a:ln w="9525">
            <a:noFill/>
            <a:miter lim="800000"/>
            <a:headEnd/>
            <a:tailEnd/>
          </a:ln>
          <a:effectLst/>
        </p:spPr>
        <p:txBody>
          <a:bodyPr>
            <a:spAutoFit/>
          </a:bodyPr>
          <a:lstStyle/>
          <a:p>
            <a:r>
              <a:rPr lang="en-GB" sz="1800" dirty="0" smtClean="0">
                <a:solidFill>
                  <a:srgbClr val="FFFFFF"/>
                </a:solidFill>
                <a:latin typeface="Arial"/>
              </a:rPr>
              <a:t>Full Right Click</a:t>
            </a:r>
          </a:p>
          <a:p>
            <a:r>
              <a:rPr lang="en-GB" sz="1800" dirty="0" smtClean="0">
                <a:solidFill>
                  <a:srgbClr val="FFFFFF"/>
                </a:solidFill>
                <a:latin typeface="Arial"/>
              </a:rPr>
              <a:t>Functionality at Each Tree Level</a:t>
            </a:r>
            <a:endParaRPr lang="en-GB" sz="1800" dirty="0">
              <a:solidFill>
                <a:srgbClr val="FFFFFF"/>
              </a:solidFill>
              <a:latin typeface="Arial"/>
            </a:endParaRPr>
          </a:p>
        </p:txBody>
      </p:sp>
      <p:pic>
        <p:nvPicPr>
          <p:cNvPr id="69638" name="Picture 6"/>
          <p:cNvPicPr>
            <a:picLocks noChangeAspect="1" noChangeArrowheads="1"/>
          </p:cNvPicPr>
          <p:nvPr/>
        </p:nvPicPr>
        <p:blipFill>
          <a:blip r:embed="rId3"/>
          <a:srcRect l="9229" t="54141" r="77519" b="31500"/>
          <a:stretch>
            <a:fillRect/>
          </a:stretch>
        </p:blipFill>
        <p:spPr bwMode="auto">
          <a:xfrm>
            <a:off x="5594350" y="1974850"/>
            <a:ext cx="2432050" cy="1974850"/>
          </a:xfrm>
          <a:prstGeom prst="rect">
            <a:avLst/>
          </a:prstGeom>
          <a:noFill/>
          <a:ln w="9525">
            <a:noFill/>
            <a:miter lim="800000"/>
            <a:headEnd/>
            <a:tailEnd/>
          </a:ln>
          <a:effectLst/>
        </p:spPr>
      </p:pic>
      <p:sp>
        <p:nvSpPr>
          <p:cNvPr id="69639" name="Line 7"/>
          <p:cNvSpPr>
            <a:spLocks noChangeShapeType="1"/>
          </p:cNvSpPr>
          <p:nvPr/>
        </p:nvSpPr>
        <p:spPr bwMode="auto">
          <a:xfrm>
            <a:off x="4629150" y="3100388"/>
            <a:ext cx="985838" cy="0"/>
          </a:xfrm>
          <a:prstGeom prst="line">
            <a:avLst/>
          </a:prstGeom>
          <a:noFill/>
          <a:ln w="28575">
            <a:solidFill>
              <a:schemeClr val="accent2"/>
            </a:solidFill>
            <a:round/>
            <a:headEnd/>
            <a:tailEnd type="triangle" w="med" len="med"/>
          </a:ln>
          <a:effectLst/>
        </p:spPr>
        <p:txBody>
          <a:bodyPr/>
          <a:lstStyle/>
          <a:p>
            <a:endParaRPr lang="da-DK"/>
          </a:p>
        </p:txBody>
      </p:sp>
      <p:pic>
        <p:nvPicPr>
          <p:cNvPr id="69640" name="Picture 8"/>
          <p:cNvPicPr>
            <a:picLocks noChangeAspect="1" noChangeArrowheads="1"/>
          </p:cNvPicPr>
          <p:nvPr/>
        </p:nvPicPr>
        <p:blipFill>
          <a:blip r:embed="rId4"/>
          <a:srcRect/>
          <a:stretch>
            <a:fillRect/>
          </a:stretch>
        </p:blipFill>
        <p:spPr bwMode="auto">
          <a:xfrm>
            <a:off x="5662613" y="4283075"/>
            <a:ext cx="3290887" cy="2389188"/>
          </a:xfrm>
          <a:prstGeom prst="rect">
            <a:avLst/>
          </a:prstGeom>
          <a:noFill/>
          <a:ln w="9525">
            <a:noFill/>
            <a:miter lim="800000"/>
            <a:headEnd/>
            <a:tailEnd/>
          </a:ln>
          <a:effectLst/>
        </p:spPr>
      </p:pic>
      <p:sp>
        <p:nvSpPr>
          <p:cNvPr id="69641" name="Freeform 9"/>
          <p:cNvSpPr>
            <a:spLocks/>
          </p:cNvSpPr>
          <p:nvPr/>
        </p:nvSpPr>
        <p:spPr bwMode="auto">
          <a:xfrm>
            <a:off x="7929563" y="2100263"/>
            <a:ext cx="357187" cy="2185987"/>
          </a:xfrm>
          <a:custGeom>
            <a:avLst/>
            <a:gdLst/>
            <a:ahLst/>
            <a:cxnLst>
              <a:cxn ang="0">
                <a:pos x="0" y="0"/>
              </a:cxn>
              <a:cxn ang="0">
                <a:pos x="486" y="0"/>
              </a:cxn>
              <a:cxn ang="0">
                <a:pos x="486" y="1215"/>
              </a:cxn>
            </a:cxnLst>
            <a:rect l="0" t="0" r="r" b="b"/>
            <a:pathLst>
              <a:path w="486" h="1215">
                <a:moveTo>
                  <a:pt x="0" y="0"/>
                </a:moveTo>
                <a:lnTo>
                  <a:pt x="486" y="0"/>
                </a:lnTo>
                <a:lnTo>
                  <a:pt x="486" y="1215"/>
                </a:lnTo>
              </a:path>
            </a:pathLst>
          </a:custGeom>
          <a:noFill/>
          <a:ln w="28575">
            <a:solidFill>
              <a:schemeClr val="accent2"/>
            </a:solidFill>
            <a:round/>
            <a:headEnd type="none" w="med" len="med"/>
            <a:tailEnd type="triangle" w="med" len="med"/>
          </a:ln>
          <a:effectLst/>
        </p:spPr>
        <p:txBody>
          <a:bodyPr/>
          <a:lstStyle/>
          <a:p>
            <a:endParaRPr lang="da-DK"/>
          </a:p>
        </p:txBody>
      </p:sp>
      <p:sp>
        <p:nvSpPr>
          <p:cNvPr id="69642" name="Rectangle 10"/>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Raw Data View (Tree Panel)</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467544" y="5589240"/>
            <a:ext cx="2533650" cy="641350"/>
          </a:xfrm>
          <a:prstGeom prst="rect">
            <a:avLst/>
          </a:prstGeom>
          <a:noFill/>
          <a:ln w="9525">
            <a:noFill/>
            <a:miter lim="800000"/>
            <a:headEnd/>
            <a:tailEnd/>
          </a:ln>
          <a:effectLst/>
        </p:spPr>
        <p:txBody>
          <a:bodyPr>
            <a:spAutoFit/>
          </a:bodyPr>
          <a:lstStyle/>
          <a:p>
            <a:r>
              <a:rPr lang="en-GB" sz="1800" smtClean="0">
                <a:solidFill>
                  <a:srgbClr val="FFFFFF"/>
                </a:solidFill>
                <a:latin typeface="Arial"/>
              </a:rPr>
              <a:t>Rename Branches</a:t>
            </a:r>
          </a:p>
          <a:p>
            <a:r>
              <a:rPr lang="en-GB" sz="1800" smtClean="0">
                <a:solidFill>
                  <a:srgbClr val="FFFFFF"/>
                </a:solidFill>
                <a:latin typeface="Arial"/>
              </a:rPr>
              <a:t>and Cross-Sections</a:t>
            </a:r>
            <a:endParaRPr lang="en-GB" sz="1800" dirty="0">
              <a:solidFill>
                <a:srgbClr val="FFFFFF"/>
              </a:solidFill>
              <a:latin typeface="Arial"/>
            </a:endParaRPr>
          </a:p>
        </p:txBody>
      </p:sp>
      <p:pic>
        <p:nvPicPr>
          <p:cNvPr id="70661" name="Picture 5"/>
          <p:cNvPicPr>
            <a:picLocks noChangeAspect="1" noChangeArrowheads="1"/>
          </p:cNvPicPr>
          <p:nvPr/>
        </p:nvPicPr>
        <p:blipFill>
          <a:blip r:embed="rId2"/>
          <a:srcRect l="9229" t="54141" r="77519" b="31500"/>
          <a:stretch>
            <a:fillRect/>
          </a:stretch>
        </p:blipFill>
        <p:spPr bwMode="auto">
          <a:xfrm>
            <a:off x="850900" y="2132013"/>
            <a:ext cx="2060575" cy="1673225"/>
          </a:xfrm>
          <a:prstGeom prst="rect">
            <a:avLst/>
          </a:prstGeom>
          <a:noFill/>
          <a:ln w="9525">
            <a:noFill/>
            <a:miter lim="800000"/>
            <a:headEnd/>
            <a:tailEnd/>
          </a:ln>
          <a:effectLst/>
        </p:spPr>
      </p:pic>
      <p:sp>
        <p:nvSpPr>
          <p:cNvPr id="70662" name="Freeform 6"/>
          <p:cNvSpPr>
            <a:spLocks/>
          </p:cNvSpPr>
          <p:nvPr/>
        </p:nvSpPr>
        <p:spPr bwMode="auto">
          <a:xfrm>
            <a:off x="3286125" y="2986088"/>
            <a:ext cx="5000625" cy="442912"/>
          </a:xfrm>
          <a:custGeom>
            <a:avLst/>
            <a:gdLst/>
            <a:ahLst/>
            <a:cxnLst>
              <a:cxn ang="0">
                <a:pos x="0" y="0"/>
              </a:cxn>
              <a:cxn ang="0">
                <a:pos x="486" y="0"/>
              </a:cxn>
              <a:cxn ang="0">
                <a:pos x="486" y="1215"/>
              </a:cxn>
            </a:cxnLst>
            <a:rect l="0" t="0" r="r" b="b"/>
            <a:pathLst>
              <a:path w="486" h="1215">
                <a:moveTo>
                  <a:pt x="0" y="0"/>
                </a:moveTo>
                <a:lnTo>
                  <a:pt x="486" y="0"/>
                </a:lnTo>
                <a:lnTo>
                  <a:pt x="486" y="1215"/>
                </a:lnTo>
              </a:path>
            </a:pathLst>
          </a:custGeom>
          <a:noFill/>
          <a:ln w="28575">
            <a:solidFill>
              <a:schemeClr val="accent2"/>
            </a:solidFill>
            <a:round/>
            <a:headEnd type="none" w="med" len="med"/>
            <a:tailEnd type="triangle" w="med" len="med"/>
          </a:ln>
          <a:effectLst/>
        </p:spPr>
        <p:txBody>
          <a:bodyPr/>
          <a:lstStyle/>
          <a:p>
            <a:endParaRPr lang="da-DK"/>
          </a:p>
        </p:txBody>
      </p:sp>
      <p:sp>
        <p:nvSpPr>
          <p:cNvPr id="70663" name="Freeform 7"/>
          <p:cNvSpPr>
            <a:spLocks/>
          </p:cNvSpPr>
          <p:nvPr/>
        </p:nvSpPr>
        <p:spPr bwMode="auto">
          <a:xfrm>
            <a:off x="2316163" y="2987675"/>
            <a:ext cx="3157537" cy="442913"/>
          </a:xfrm>
          <a:custGeom>
            <a:avLst/>
            <a:gdLst/>
            <a:ahLst/>
            <a:cxnLst>
              <a:cxn ang="0">
                <a:pos x="0" y="0"/>
              </a:cxn>
              <a:cxn ang="0">
                <a:pos x="486" y="0"/>
              </a:cxn>
              <a:cxn ang="0">
                <a:pos x="486" y="1215"/>
              </a:cxn>
            </a:cxnLst>
            <a:rect l="0" t="0" r="r" b="b"/>
            <a:pathLst>
              <a:path w="486" h="1215">
                <a:moveTo>
                  <a:pt x="0" y="0"/>
                </a:moveTo>
                <a:lnTo>
                  <a:pt x="486" y="0"/>
                </a:lnTo>
                <a:lnTo>
                  <a:pt x="486" y="1215"/>
                </a:lnTo>
              </a:path>
            </a:pathLst>
          </a:custGeom>
          <a:noFill/>
          <a:ln w="28575">
            <a:solidFill>
              <a:schemeClr val="accent2"/>
            </a:solidFill>
            <a:round/>
            <a:headEnd type="none" w="med" len="med"/>
            <a:tailEnd type="triangle" w="med" len="med"/>
          </a:ln>
          <a:effectLst/>
        </p:spPr>
        <p:txBody>
          <a:bodyPr/>
          <a:lstStyle/>
          <a:p>
            <a:endParaRPr lang="da-DK"/>
          </a:p>
        </p:txBody>
      </p:sp>
      <p:pic>
        <p:nvPicPr>
          <p:cNvPr id="70664" name="Picture 8"/>
          <p:cNvPicPr>
            <a:picLocks noChangeAspect="1" noChangeArrowheads="1"/>
          </p:cNvPicPr>
          <p:nvPr/>
        </p:nvPicPr>
        <p:blipFill>
          <a:blip r:embed="rId3"/>
          <a:srcRect/>
          <a:stretch>
            <a:fillRect/>
          </a:stretch>
        </p:blipFill>
        <p:spPr bwMode="auto">
          <a:xfrm>
            <a:off x="3571875" y="3457575"/>
            <a:ext cx="2743200" cy="2914650"/>
          </a:xfrm>
          <a:prstGeom prst="rect">
            <a:avLst/>
          </a:prstGeom>
          <a:noFill/>
          <a:ln w="9525">
            <a:noFill/>
            <a:miter lim="800000"/>
            <a:headEnd/>
            <a:tailEnd/>
          </a:ln>
          <a:effectLst/>
        </p:spPr>
      </p:pic>
      <p:pic>
        <p:nvPicPr>
          <p:cNvPr id="70665" name="Picture 9"/>
          <p:cNvPicPr>
            <a:picLocks noChangeAspect="1" noChangeArrowheads="1"/>
          </p:cNvPicPr>
          <p:nvPr/>
        </p:nvPicPr>
        <p:blipFill>
          <a:blip r:embed="rId4"/>
          <a:srcRect/>
          <a:stretch>
            <a:fillRect/>
          </a:stretch>
        </p:blipFill>
        <p:spPr bwMode="auto">
          <a:xfrm>
            <a:off x="6419850" y="3452813"/>
            <a:ext cx="2647950" cy="3295650"/>
          </a:xfrm>
          <a:prstGeom prst="rect">
            <a:avLst/>
          </a:prstGeom>
          <a:noFill/>
          <a:ln w="9525">
            <a:noFill/>
            <a:miter lim="800000"/>
            <a:headEnd/>
            <a:tailEnd/>
          </a:ln>
          <a:effectLst/>
        </p:spPr>
      </p:pic>
      <p:sp>
        <p:nvSpPr>
          <p:cNvPr id="70666" name="Rectangle 10"/>
          <p:cNvSpPr>
            <a:spLocks noChangeArrowheads="1"/>
          </p:cNvSpPr>
          <p:nvPr/>
        </p:nvSpPr>
        <p:spPr bwMode="auto">
          <a:xfrm>
            <a:off x="4103688" y="3048000"/>
            <a:ext cx="1296987" cy="304800"/>
          </a:xfrm>
          <a:prstGeom prst="rect">
            <a:avLst/>
          </a:prstGeom>
          <a:noFill/>
          <a:ln w="9525">
            <a:noFill/>
            <a:miter lim="800000"/>
            <a:headEnd/>
            <a:tailEnd/>
          </a:ln>
          <a:effectLst/>
        </p:spPr>
        <p:txBody>
          <a:bodyPr wrap="none">
            <a:spAutoFit/>
          </a:bodyPr>
          <a:lstStyle/>
          <a:p>
            <a:r>
              <a:rPr lang="en-GB" sz="1400" b="1">
                <a:solidFill>
                  <a:srgbClr val="FFFFFF"/>
                </a:solidFill>
                <a:latin typeface="Arial" charset="0"/>
              </a:rPr>
              <a:t>Branch Level</a:t>
            </a:r>
            <a:endParaRPr lang="en-US" sz="1400" b="1">
              <a:solidFill>
                <a:srgbClr val="FFFFFF"/>
              </a:solidFill>
              <a:latin typeface="Arial" charset="0"/>
            </a:endParaRPr>
          </a:p>
        </p:txBody>
      </p:sp>
      <p:sp>
        <p:nvSpPr>
          <p:cNvPr id="70667" name="Rectangle 11"/>
          <p:cNvSpPr>
            <a:spLocks noChangeArrowheads="1"/>
          </p:cNvSpPr>
          <p:nvPr/>
        </p:nvSpPr>
        <p:spPr bwMode="auto">
          <a:xfrm>
            <a:off x="6962775" y="3035300"/>
            <a:ext cx="1325563" cy="304800"/>
          </a:xfrm>
          <a:prstGeom prst="rect">
            <a:avLst/>
          </a:prstGeom>
          <a:noFill/>
          <a:ln w="9525">
            <a:noFill/>
            <a:miter lim="800000"/>
            <a:headEnd/>
            <a:tailEnd/>
          </a:ln>
          <a:effectLst/>
        </p:spPr>
        <p:txBody>
          <a:bodyPr wrap="none">
            <a:spAutoFit/>
          </a:bodyPr>
          <a:lstStyle/>
          <a:p>
            <a:r>
              <a:rPr lang="en-GB" sz="1400" b="1">
                <a:solidFill>
                  <a:srgbClr val="FFFFFF"/>
                </a:solidFill>
                <a:latin typeface="Arial" charset="0"/>
              </a:rPr>
              <a:t>Section Level</a:t>
            </a:r>
            <a:endParaRPr lang="en-US" sz="1400" b="1">
              <a:solidFill>
                <a:srgbClr val="FFFFFF"/>
              </a:solidFill>
              <a:latin typeface="Arial" charset="0"/>
            </a:endParaRPr>
          </a:p>
        </p:txBody>
      </p:sp>
      <p:sp>
        <p:nvSpPr>
          <p:cNvPr id="70668" name="Rectangle 12"/>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Tree Panel (Right Click Rename)</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p:cNvPicPr>
            <a:picLocks noChangeAspect="1" noChangeArrowheads="1"/>
          </p:cNvPicPr>
          <p:nvPr/>
        </p:nvPicPr>
        <p:blipFill>
          <a:blip r:embed="rId2"/>
          <a:srcRect l="9229" t="54141" r="77519" b="31500"/>
          <a:stretch>
            <a:fillRect/>
          </a:stretch>
        </p:blipFill>
        <p:spPr bwMode="auto">
          <a:xfrm>
            <a:off x="704155" y="1985665"/>
            <a:ext cx="2060575" cy="1673225"/>
          </a:xfrm>
          <a:prstGeom prst="rect">
            <a:avLst/>
          </a:prstGeom>
          <a:noFill/>
          <a:ln w="9525">
            <a:noFill/>
            <a:miter lim="800000"/>
            <a:headEnd/>
            <a:tailEnd/>
          </a:ln>
          <a:effectLst/>
        </p:spPr>
      </p:pic>
      <p:sp>
        <p:nvSpPr>
          <p:cNvPr id="71685" name="Freeform 5"/>
          <p:cNvSpPr>
            <a:spLocks/>
          </p:cNvSpPr>
          <p:nvPr/>
        </p:nvSpPr>
        <p:spPr bwMode="auto">
          <a:xfrm>
            <a:off x="2169418" y="3127077"/>
            <a:ext cx="2514600" cy="442913"/>
          </a:xfrm>
          <a:custGeom>
            <a:avLst/>
            <a:gdLst/>
            <a:ahLst/>
            <a:cxnLst>
              <a:cxn ang="0">
                <a:pos x="0" y="0"/>
              </a:cxn>
              <a:cxn ang="0">
                <a:pos x="486" y="0"/>
              </a:cxn>
              <a:cxn ang="0">
                <a:pos x="486" y="1215"/>
              </a:cxn>
            </a:cxnLst>
            <a:rect l="0" t="0" r="r" b="b"/>
            <a:pathLst>
              <a:path w="486" h="1215">
                <a:moveTo>
                  <a:pt x="0" y="0"/>
                </a:moveTo>
                <a:lnTo>
                  <a:pt x="486" y="0"/>
                </a:lnTo>
                <a:lnTo>
                  <a:pt x="486" y="1215"/>
                </a:lnTo>
              </a:path>
            </a:pathLst>
          </a:custGeom>
          <a:noFill/>
          <a:ln w="28575">
            <a:solidFill>
              <a:schemeClr val="accent2"/>
            </a:solidFill>
            <a:round/>
            <a:headEnd type="none" w="med" len="med"/>
            <a:tailEnd type="triangle" w="med" len="med"/>
          </a:ln>
          <a:effectLst/>
        </p:spPr>
        <p:txBody>
          <a:bodyPr/>
          <a:lstStyle/>
          <a:p>
            <a:endParaRPr lang="da-DK"/>
          </a:p>
        </p:txBody>
      </p:sp>
      <p:sp>
        <p:nvSpPr>
          <p:cNvPr id="71686" name="Rectangle 6"/>
          <p:cNvSpPr>
            <a:spLocks noChangeArrowheads="1"/>
          </p:cNvSpPr>
          <p:nvPr/>
        </p:nvSpPr>
        <p:spPr bwMode="auto">
          <a:xfrm>
            <a:off x="3128268" y="3115965"/>
            <a:ext cx="1296987" cy="304800"/>
          </a:xfrm>
          <a:prstGeom prst="rect">
            <a:avLst/>
          </a:prstGeom>
          <a:noFill/>
          <a:ln w="9525">
            <a:noFill/>
            <a:miter lim="800000"/>
            <a:headEnd/>
            <a:tailEnd/>
          </a:ln>
          <a:effectLst/>
        </p:spPr>
        <p:txBody>
          <a:bodyPr wrap="none">
            <a:spAutoFit/>
          </a:bodyPr>
          <a:lstStyle/>
          <a:p>
            <a:r>
              <a:rPr lang="en-GB" sz="1400" b="1">
                <a:solidFill>
                  <a:srgbClr val="FFFFFF"/>
                </a:solidFill>
                <a:latin typeface="Arial" charset="0"/>
              </a:rPr>
              <a:t>Branch Level</a:t>
            </a:r>
            <a:endParaRPr lang="en-US" sz="1400" b="1">
              <a:solidFill>
                <a:srgbClr val="FFFFFF"/>
              </a:solidFill>
              <a:latin typeface="Arial" charset="0"/>
            </a:endParaRPr>
          </a:p>
        </p:txBody>
      </p:sp>
      <p:sp>
        <p:nvSpPr>
          <p:cNvPr id="71687" name="Rectangle 7"/>
          <p:cNvSpPr>
            <a:spLocks noChangeArrowheads="1"/>
          </p:cNvSpPr>
          <p:nvPr/>
        </p:nvSpPr>
        <p:spPr bwMode="auto">
          <a:xfrm>
            <a:off x="4744343" y="2774652"/>
            <a:ext cx="1325562" cy="304800"/>
          </a:xfrm>
          <a:prstGeom prst="rect">
            <a:avLst/>
          </a:prstGeom>
          <a:noFill/>
          <a:ln w="9525">
            <a:noFill/>
            <a:miter lim="800000"/>
            <a:headEnd/>
            <a:tailEnd/>
          </a:ln>
          <a:effectLst/>
        </p:spPr>
        <p:txBody>
          <a:bodyPr wrap="none">
            <a:spAutoFit/>
          </a:bodyPr>
          <a:lstStyle/>
          <a:p>
            <a:r>
              <a:rPr lang="en-GB" sz="1400" b="1">
                <a:solidFill>
                  <a:srgbClr val="FFFFFF"/>
                </a:solidFill>
                <a:latin typeface="Arial" charset="0"/>
              </a:rPr>
              <a:t>Section Level</a:t>
            </a:r>
            <a:endParaRPr lang="en-US" sz="1400" b="1">
              <a:solidFill>
                <a:srgbClr val="FFFFFF"/>
              </a:solidFill>
              <a:latin typeface="Arial" charset="0"/>
            </a:endParaRPr>
          </a:p>
        </p:txBody>
      </p:sp>
      <p:sp>
        <p:nvSpPr>
          <p:cNvPr id="71688" name="Text Box 8"/>
          <p:cNvSpPr txBox="1">
            <a:spLocks noChangeArrowheads="1"/>
          </p:cNvSpPr>
          <p:nvPr/>
        </p:nvSpPr>
        <p:spPr bwMode="auto">
          <a:xfrm>
            <a:off x="598190" y="5013176"/>
            <a:ext cx="2533650" cy="641350"/>
          </a:xfrm>
          <a:prstGeom prst="rect">
            <a:avLst/>
          </a:prstGeom>
          <a:noFill/>
          <a:ln w="9525">
            <a:noFill/>
            <a:miter lim="800000"/>
            <a:headEnd/>
            <a:tailEnd/>
          </a:ln>
          <a:effectLst/>
        </p:spPr>
        <p:txBody>
          <a:bodyPr>
            <a:spAutoFit/>
          </a:bodyPr>
          <a:lstStyle/>
          <a:p>
            <a:r>
              <a:rPr lang="en-GB" sz="1800" smtClean="0">
                <a:solidFill>
                  <a:srgbClr val="FFFFFF"/>
                </a:solidFill>
                <a:latin typeface="Arial"/>
              </a:rPr>
              <a:t>Copy Branches</a:t>
            </a:r>
          </a:p>
          <a:p>
            <a:r>
              <a:rPr lang="en-GB" sz="1800" smtClean="0">
                <a:solidFill>
                  <a:srgbClr val="FFFFFF"/>
                </a:solidFill>
                <a:latin typeface="Arial"/>
              </a:rPr>
              <a:t>and Cross-Sections</a:t>
            </a:r>
            <a:endParaRPr lang="en-GB" sz="1800" dirty="0">
              <a:solidFill>
                <a:srgbClr val="FFFFFF"/>
              </a:solidFill>
              <a:latin typeface="Arial"/>
            </a:endParaRPr>
          </a:p>
        </p:txBody>
      </p:sp>
      <p:pic>
        <p:nvPicPr>
          <p:cNvPr id="71689" name="Picture 9"/>
          <p:cNvPicPr>
            <a:picLocks noChangeAspect="1" noChangeArrowheads="1"/>
          </p:cNvPicPr>
          <p:nvPr/>
        </p:nvPicPr>
        <p:blipFill>
          <a:blip r:embed="rId3"/>
          <a:srcRect/>
          <a:stretch>
            <a:fillRect/>
          </a:stretch>
        </p:blipFill>
        <p:spPr bwMode="auto">
          <a:xfrm>
            <a:off x="3582293" y="3596977"/>
            <a:ext cx="2457450" cy="3000375"/>
          </a:xfrm>
          <a:prstGeom prst="rect">
            <a:avLst/>
          </a:prstGeom>
          <a:noFill/>
          <a:ln w="9525">
            <a:noFill/>
            <a:miter lim="800000"/>
            <a:headEnd/>
            <a:tailEnd/>
          </a:ln>
          <a:effectLst/>
        </p:spPr>
      </p:pic>
      <p:pic>
        <p:nvPicPr>
          <p:cNvPr id="71690" name="Picture 10"/>
          <p:cNvPicPr>
            <a:picLocks noChangeAspect="1" noChangeArrowheads="1"/>
          </p:cNvPicPr>
          <p:nvPr/>
        </p:nvPicPr>
        <p:blipFill>
          <a:blip r:embed="rId4"/>
          <a:srcRect/>
          <a:stretch>
            <a:fillRect/>
          </a:stretch>
        </p:blipFill>
        <p:spPr bwMode="auto">
          <a:xfrm>
            <a:off x="6101655" y="2663527"/>
            <a:ext cx="2790825" cy="3924300"/>
          </a:xfrm>
          <a:prstGeom prst="rect">
            <a:avLst/>
          </a:prstGeom>
          <a:noFill/>
          <a:ln w="9525">
            <a:noFill/>
            <a:miter lim="800000"/>
            <a:headEnd/>
            <a:tailEnd/>
          </a:ln>
          <a:effectLst/>
        </p:spPr>
      </p:pic>
      <p:sp>
        <p:nvSpPr>
          <p:cNvPr id="71691" name="Line 11"/>
          <p:cNvSpPr>
            <a:spLocks noChangeShapeType="1"/>
          </p:cNvSpPr>
          <p:nvPr/>
        </p:nvSpPr>
        <p:spPr bwMode="auto">
          <a:xfrm>
            <a:off x="4682430" y="3125490"/>
            <a:ext cx="1400175" cy="0"/>
          </a:xfrm>
          <a:prstGeom prst="line">
            <a:avLst/>
          </a:prstGeom>
          <a:noFill/>
          <a:ln w="28575">
            <a:solidFill>
              <a:schemeClr val="accent2"/>
            </a:solidFill>
            <a:round/>
            <a:headEnd/>
            <a:tailEnd type="triangle" w="med" len="med"/>
          </a:ln>
          <a:effectLst/>
        </p:spPr>
        <p:txBody>
          <a:bodyPr/>
          <a:lstStyle/>
          <a:p>
            <a:endParaRPr lang="da-DK"/>
          </a:p>
        </p:txBody>
      </p:sp>
      <p:sp>
        <p:nvSpPr>
          <p:cNvPr id="71692" name="Rectangle 12"/>
          <p:cNvSpPr>
            <a:spLocks noGrp="1" noChangeArrowheads="1"/>
          </p:cNvSpPr>
          <p:nvPr>
            <p:ph type="title"/>
          </p:nvPr>
        </p:nvSpPr>
        <p:spPr>
          <a:noFill/>
          <a:ln/>
        </p:spPr>
        <p:txBody>
          <a:bodyPr/>
          <a:lstStyle/>
          <a:p>
            <a:r>
              <a:rPr lang="da-DK">
                <a:solidFill>
                  <a:srgbClr val="FFFFFF"/>
                </a:solidFill>
              </a:rPr>
              <a:t>CROSS SECTION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Tree Panel (Right Click Copy)</a:t>
            </a:r>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DHI_MIKE_PPT_UK</Template>
  <TotalTime>285</TotalTime>
  <Words>976</Words>
  <Application>Microsoft Office PowerPoint</Application>
  <PresentationFormat>On-screen Show (4:3)</PresentationFormat>
  <Paragraphs>272</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MIKEPowerPointForTransfer_4-3</vt:lpstr>
      <vt:lpstr>Equation</vt:lpstr>
      <vt:lpstr>MIKE 11</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lpstr>CROSS SECTION EDITOR</vt:lpstr>
    </vt:vector>
  </TitlesOfParts>
  <Company>DHI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11 - CROSS SECTION EDITOR</dc:title>
  <dc:creator>DHI (JSL)</dc:creator>
  <cp:lastModifiedBy>Mathieu Hellegouarch</cp:lastModifiedBy>
  <cp:revision>46</cp:revision>
  <dcterms:created xsi:type="dcterms:W3CDTF">2008-03-26T12:48:51Z</dcterms:created>
  <dcterms:modified xsi:type="dcterms:W3CDTF">2014-06-23T07:06:23Z</dcterms:modified>
</cp:coreProperties>
</file>